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 id="2147483691" r:id="rId3"/>
  </p:sldMasterIdLst>
  <p:notesMasterIdLst>
    <p:notesMasterId r:id="rId45"/>
  </p:notesMasterIdLst>
  <p:handoutMasterIdLst>
    <p:handoutMasterId r:id="rId46"/>
  </p:handoutMasterIdLst>
  <p:sldIdLst>
    <p:sldId id="468" r:id="rId4"/>
    <p:sldId id="498" r:id="rId5"/>
    <p:sldId id="527" r:id="rId6"/>
    <p:sldId id="543" r:id="rId7"/>
    <p:sldId id="499" r:id="rId8"/>
    <p:sldId id="542" r:id="rId9"/>
    <p:sldId id="530" r:id="rId10"/>
    <p:sldId id="531" r:id="rId11"/>
    <p:sldId id="529" r:id="rId12"/>
    <p:sldId id="318" r:id="rId13"/>
    <p:sldId id="315" r:id="rId14"/>
    <p:sldId id="403" r:id="rId15"/>
    <p:sldId id="401" r:id="rId16"/>
    <p:sldId id="534" r:id="rId17"/>
    <p:sldId id="535" r:id="rId18"/>
    <p:sldId id="536" r:id="rId19"/>
    <p:sldId id="402" r:id="rId20"/>
    <p:sldId id="436" r:id="rId21"/>
    <p:sldId id="437" r:id="rId22"/>
    <p:sldId id="438" r:id="rId23"/>
    <p:sldId id="439" r:id="rId24"/>
    <p:sldId id="440" r:id="rId25"/>
    <p:sldId id="501" r:id="rId26"/>
    <p:sldId id="502" r:id="rId27"/>
    <p:sldId id="500" r:id="rId28"/>
    <p:sldId id="264" r:id="rId29"/>
    <p:sldId id="528" r:id="rId30"/>
    <p:sldId id="520" r:id="rId31"/>
    <p:sldId id="521" r:id="rId32"/>
    <p:sldId id="522" r:id="rId33"/>
    <p:sldId id="523" r:id="rId34"/>
    <p:sldId id="524" r:id="rId35"/>
    <p:sldId id="525" r:id="rId36"/>
    <p:sldId id="526" r:id="rId37"/>
    <p:sldId id="504" r:id="rId38"/>
    <p:sldId id="503" r:id="rId39"/>
    <p:sldId id="505" r:id="rId40"/>
    <p:sldId id="506" r:id="rId41"/>
    <p:sldId id="512" r:id="rId42"/>
    <p:sldId id="511" r:id="rId43"/>
    <p:sldId id="509"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381008-5321-4852-A317-635FE46CDF58}">
          <p14:sldIdLst>
            <p14:sldId id="468"/>
          </p14:sldIdLst>
        </p14:section>
        <p14:section name="Js" id="{A8349E35-B88F-45D7-8830-B74D49334F6A}">
          <p14:sldIdLst>
            <p14:sldId id="498"/>
            <p14:sldId id="527"/>
            <p14:sldId id="543"/>
            <p14:sldId id="499"/>
            <p14:sldId id="542"/>
          </p14:sldIdLst>
        </p14:section>
        <p14:section name="uml" id="{95BC3F18-D129-483E-BE25-699B66B58B38}">
          <p14:sldIdLst>
            <p14:sldId id="530"/>
            <p14:sldId id="531"/>
            <p14:sldId id="529"/>
            <p14:sldId id="318"/>
            <p14:sldId id="315"/>
            <p14:sldId id="403"/>
            <p14:sldId id="401"/>
            <p14:sldId id="534"/>
            <p14:sldId id="535"/>
            <p14:sldId id="536"/>
            <p14:sldId id="402"/>
            <p14:sldId id="436"/>
            <p14:sldId id="437"/>
            <p14:sldId id="438"/>
            <p14:sldId id="439"/>
            <p14:sldId id="440"/>
            <p14:sldId id="501"/>
            <p14:sldId id="502"/>
            <p14:sldId id="500"/>
            <p14:sldId id="264"/>
            <p14:sldId id="528"/>
            <p14:sldId id="520"/>
            <p14:sldId id="521"/>
            <p14:sldId id="522"/>
            <p14:sldId id="523"/>
            <p14:sldId id="524"/>
            <p14:sldId id="525"/>
            <p14:sldId id="526"/>
            <p14:sldId id="504"/>
            <p14:sldId id="503"/>
            <p14:sldId id="505"/>
            <p14:sldId id="506"/>
            <p14:sldId id="512"/>
            <p14:sldId id="511"/>
            <p14:sldId id="5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7074" autoAdjust="0"/>
  </p:normalViewPr>
  <p:slideViewPr>
    <p:cSldViewPr snapToGrid="0">
      <p:cViewPr varScale="1">
        <p:scale>
          <a:sx n="99" d="100"/>
          <a:sy n="99" d="100"/>
        </p:scale>
        <p:origin x="90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AC8DF-2958-446B-B3D0-07E629886277}"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s-CO"/>
        </a:p>
      </dgm:t>
    </dgm:pt>
    <dgm:pt modelId="{12D6B17B-5DBB-4462-BAF0-75EAB6DADC2C}">
      <dgm:prSet phldrT="[Texto]"/>
      <dgm:spPr/>
      <dgm:t>
        <a:bodyPr/>
        <a:lstStyle/>
        <a:p>
          <a:r>
            <a:rPr lang="es-ES" dirty="0"/>
            <a:t>Propiedades y atributos</a:t>
          </a:r>
          <a:endParaRPr lang="es-CO" dirty="0"/>
        </a:p>
      </dgm:t>
    </dgm:pt>
    <dgm:pt modelId="{9FB8AF80-9240-4ACA-9782-273A993D9E3E}" type="parTrans" cxnId="{B191FA8D-B025-4CBA-A996-EFA7CB036A29}">
      <dgm:prSet/>
      <dgm:spPr/>
      <dgm:t>
        <a:bodyPr/>
        <a:lstStyle/>
        <a:p>
          <a:endParaRPr lang="es-CO"/>
        </a:p>
      </dgm:t>
    </dgm:pt>
    <dgm:pt modelId="{3303E7B0-289E-4DD2-8183-828AF806D7DF}" type="sibTrans" cxnId="{B191FA8D-B025-4CBA-A996-EFA7CB036A29}">
      <dgm:prSet/>
      <dgm:spPr/>
      <dgm:t>
        <a:bodyPr/>
        <a:lstStyle/>
        <a:p>
          <a:endParaRPr lang="es-CO"/>
        </a:p>
      </dgm:t>
    </dgm:pt>
    <dgm:pt modelId="{F1C577AE-FF47-4E81-8C71-F0E0CBB912ED}">
      <dgm:prSet phldrT="[Texto]" custT="1"/>
      <dgm:spPr/>
      <dgm:t>
        <a:bodyPr/>
        <a:lstStyle/>
        <a:p>
          <a:r>
            <a:rPr lang="es-ES" sz="1400" dirty="0">
              <a:solidFill>
                <a:schemeClr val="tx1"/>
              </a:solidFill>
            </a:rPr>
            <a:t>Clase</a:t>
          </a:r>
          <a:endParaRPr lang="es-CO" sz="1400" dirty="0">
            <a:solidFill>
              <a:schemeClr val="tx1"/>
            </a:solidFill>
          </a:endParaRPr>
        </a:p>
      </dgm:t>
    </dgm:pt>
    <dgm:pt modelId="{CE9D302C-8043-445D-94A8-78682ADA9422}" type="parTrans" cxnId="{20B7348E-1493-4429-92D2-D8B8DBB032EF}">
      <dgm:prSet/>
      <dgm:spPr/>
      <dgm:t>
        <a:bodyPr/>
        <a:lstStyle/>
        <a:p>
          <a:endParaRPr lang="es-CO"/>
        </a:p>
      </dgm:t>
    </dgm:pt>
    <dgm:pt modelId="{4A4E530F-9DBD-4BE8-A90A-95AD90F3847F}" type="sibTrans" cxnId="{20B7348E-1493-4429-92D2-D8B8DBB032EF}">
      <dgm:prSet/>
      <dgm:spPr/>
      <dgm:t>
        <a:bodyPr/>
        <a:lstStyle/>
        <a:p>
          <a:endParaRPr lang="es-CO"/>
        </a:p>
      </dgm:t>
    </dgm:pt>
    <dgm:pt modelId="{9F6777AE-D9A3-44C8-8B38-83EB9D301A24}">
      <dgm:prSet phldrT="[Texto]"/>
      <dgm:spPr/>
      <dgm:t>
        <a:bodyPr/>
        <a:lstStyle/>
        <a:p>
          <a:r>
            <a:rPr lang="es-ES" dirty="0"/>
            <a:t>Objeto</a:t>
          </a:r>
          <a:endParaRPr lang="es-CO" dirty="0"/>
        </a:p>
      </dgm:t>
    </dgm:pt>
    <dgm:pt modelId="{3F0D9C3D-EC4D-4752-BE61-6A5DB621F0DD}" type="parTrans" cxnId="{214F7296-87C1-46BC-9D12-BA5BCE364509}">
      <dgm:prSet/>
      <dgm:spPr/>
      <dgm:t>
        <a:bodyPr/>
        <a:lstStyle/>
        <a:p>
          <a:endParaRPr lang="es-CO"/>
        </a:p>
      </dgm:t>
    </dgm:pt>
    <dgm:pt modelId="{AE66468F-51F2-423A-A7D0-BB8EEB102A49}" type="sibTrans" cxnId="{214F7296-87C1-46BC-9D12-BA5BCE364509}">
      <dgm:prSet/>
      <dgm:spPr/>
      <dgm:t>
        <a:bodyPr/>
        <a:lstStyle/>
        <a:p>
          <a:endParaRPr lang="es-CO"/>
        </a:p>
      </dgm:t>
    </dgm:pt>
    <dgm:pt modelId="{92591053-F3D7-4322-9B6D-0A3CBD64DD27}">
      <dgm:prSet phldrT="[Texto]"/>
      <dgm:spPr/>
      <dgm:t>
        <a:bodyPr/>
        <a:lstStyle/>
        <a:p>
          <a:r>
            <a:rPr lang="es-ES" dirty="0"/>
            <a:t>Método</a:t>
          </a:r>
          <a:endParaRPr lang="es-CO" dirty="0"/>
        </a:p>
      </dgm:t>
    </dgm:pt>
    <dgm:pt modelId="{6CF09B1C-D2B1-41EF-953C-DCA03FE8B915}" type="parTrans" cxnId="{29777F45-C850-4130-BF83-393A2621246C}">
      <dgm:prSet/>
      <dgm:spPr/>
      <dgm:t>
        <a:bodyPr/>
        <a:lstStyle/>
        <a:p>
          <a:endParaRPr lang="es-CO"/>
        </a:p>
      </dgm:t>
    </dgm:pt>
    <dgm:pt modelId="{F8DDD9FE-CF39-42BE-92FF-FA3E3C0557B9}" type="sibTrans" cxnId="{29777F45-C850-4130-BF83-393A2621246C}">
      <dgm:prSet/>
      <dgm:spPr/>
      <dgm:t>
        <a:bodyPr/>
        <a:lstStyle/>
        <a:p>
          <a:endParaRPr lang="es-CO"/>
        </a:p>
      </dgm:t>
    </dgm:pt>
    <dgm:pt modelId="{D6071911-5F77-4CF6-94E7-E494BDABD150}">
      <dgm:prSet phldrT="[Texto]"/>
      <dgm:spPr/>
      <dgm:t>
        <a:bodyPr/>
        <a:lstStyle/>
        <a:p>
          <a:r>
            <a:rPr lang="es-ES" dirty="0"/>
            <a:t>Evento y mensajes</a:t>
          </a:r>
          <a:endParaRPr lang="es-CO" dirty="0"/>
        </a:p>
      </dgm:t>
    </dgm:pt>
    <dgm:pt modelId="{66A9E2E4-9EEF-4431-B0C7-23D57BC7CF0A}" type="parTrans" cxnId="{C7E7ECD7-5CC2-4E07-BA31-26A6215A14D9}">
      <dgm:prSet/>
      <dgm:spPr/>
      <dgm:t>
        <a:bodyPr/>
        <a:lstStyle/>
        <a:p>
          <a:endParaRPr lang="es-CO"/>
        </a:p>
      </dgm:t>
    </dgm:pt>
    <dgm:pt modelId="{7369B9DD-1E56-4F4A-8CDE-2C689ED180CB}" type="sibTrans" cxnId="{C7E7ECD7-5CC2-4E07-BA31-26A6215A14D9}">
      <dgm:prSet/>
      <dgm:spPr/>
      <dgm:t>
        <a:bodyPr/>
        <a:lstStyle/>
        <a:p>
          <a:endParaRPr lang="es-CO"/>
        </a:p>
      </dgm:t>
    </dgm:pt>
    <dgm:pt modelId="{A9E38008-42F8-48E9-A853-247AB5B7CDB1}">
      <dgm:prSet phldrT="[Texto]"/>
      <dgm:spPr/>
      <dgm:t>
        <a:bodyPr/>
        <a:lstStyle/>
        <a:p>
          <a:endParaRPr lang="es-CO" dirty="0"/>
        </a:p>
      </dgm:t>
    </dgm:pt>
    <dgm:pt modelId="{1E771EAD-D021-4165-A1E8-01FCBBA6F42C}" type="parTrans" cxnId="{9F649ED0-8D66-4180-988B-33C1FE3FB443}">
      <dgm:prSet/>
      <dgm:spPr/>
      <dgm:t>
        <a:bodyPr/>
        <a:lstStyle/>
        <a:p>
          <a:endParaRPr lang="es-CO"/>
        </a:p>
      </dgm:t>
    </dgm:pt>
    <dgm:pt modelId="{F0663567-2474-4BDD-B5D7-FC21B658CD5F}" type="sibTrans" cxnId="{9F649ED0-8D66-4180-988B-33C1FE3FB443}">
      <dgm:prSet/>
      <dgm:spPr/>
      <dgm:t>
        <a:bodyPr/>
        <a:lstStyle/>
        <a:p>
          <a:endParaRPr lang="es-CO"/>
        </a:p>
      </dgm:t>
    </dgm:pt>
    <dgm:pt modelId="{DACEB7A9-B43A-4CA1-B4F1-541BB0C28D1C}" type="pres">
      <dgm:prSet presAssocID="{A81AC8DF-2958-446B-B3D0-07E629886277}" presName="Name0" presStyleCnt="0">
        <dgm:presLayoutVars>
          <dgm:chMax val="1"/>
          <dgm:dir/>
          <dgm:animLvl val="ctr"/>
          <dgm:resizeHandles val="exact"/>
        </dgm:presLayoutVars>
      </dgm:prSet>
      <dgm:spPr/>
    </dgm:pt>
    <dgm:pt modelId="{F54C9D50-459F-496B-9EB4-BC715D7F6D56}" type="pres">
      <dgm:prSet presAssocID="{12D6B17B-5DBB-4462-BAF0-75EAB6DADC2C}" presName="centerShape" presStyleLbl="node0" presStyleIdx="0" presStyleCnt="1"/>
      <dgm:spPr/>
    </dgm:pt>
    <dgm:pt modelId="{F99D1E93-B765-4F27-8503-183A12654806}" type="pres">
      <dgm:prSet presAssocID="{F1C577AE-FF47-4E81-8C71-F0E0CBB912ED}" presName="node" presStyleLbl="node1" presStyleIdx="0" presStyleCnt="4" custRadScaleRad="97902" custRadScaleInc="4695">
        <dgm:presLayoutVars>
          <dgm:bulletEnabled val="1"/>
        </dgm:presLayoutVars>
      </dgm:prSet>
      <dgm:spPr/>
    </dgm:pt>
    <dgm:pt modelId="{87DD2C41-CC36-4BAD-9E17-E88C9E4D9901}" type="pres">
      <dgm:prSet presAssocID="{F1C577AE-FF47-4E81-8C71-F0E0CBB912ED}" presName="dummy" presStyleCnt="0"/>
      <dgm:spPr/>
    </dgm:pt>
    <dgm:pt modelId="{79ADC1AA-F82E-4231-A598-B60E33E55748}" type="pres">
      <dgm:prSet presAssocID="{4A4E530F-9DBD-4BE8-A90A-95AD90F3847F}" presName="sibTrans" presStyleLbl="sibTrans2D1" presStyleIdx="0" presStyleCnt="4"/>
      <dgm:spPr/>
    </dgm:pt>
    <dgm:pt modelId="{7D30DECE-2573-4A7D-BBD9-A955C7D45258}" type="pres">
      <dgm:prSet presAssocID="{9F6777AE-D9A3-44C8-8B38-83EB9D301A24}" presName="node" presStyleLbl="node1" presStyleIdx="1" presStyleCnt="4">
        <dgm:presLayoutVars>
          <dgm:bulletEnabled val="1"/>
        </dgm:presLayoutVars>
      </dgm:prSet>
      <dgm:spPr/>
    </dgm:pt>
    <dgm:pt modelId="{46CFE677-D224-4C97-8AC7-502768CC408D}" type="pres">
      <dgm:prSet presAssocID="{9F6777AE-D9A3-44C8-8B38-83EB9D301A24}" presName="dummy" presStyleCnt="0"/>
      <dgm:spPr/>
    </dgm:pt>
    <dgm:pt modelId="{C02AFFAD-ABD1-4F05-A329-DEFAC9BCC052}" type="pres">
      <dgm:prSet presAssocID="{AE66468F-51F2-423A-A7D0-BB8EEB102A49}" presName="sibTrans" presStyleLbl="sibTrans2D1" presStyleIdx="1" presStyleCnt="4"/>
      <dgm:spPr/>
    </dgm:pt>
    <dgm:pt modelId="{F8226AA8-B8E7-4877-90E6-04EA5DC09FBB}" type="pres">
      <dgm:prSet presAssocID="{92591053-F3D7-4322-9B6D-0A3CBD64DD27}" presName="node" presStyleLbl="node1" presStyleIdx="2" presStyleCnt="4">
        <dgm:presLayoutVars>
          <dgm:bulletEnabled val="1"/>
        </dgm:presLayoutVars>
      </dgm:prSet>
      <dgm:spPr/>
    </dgm:pt>
    <dgm:pt modelId="{59F30F31-FB70-4BBC-AEDD-26952D4FB7E1}" type="pres">
      <dgm:prSet presAssocID="{92591053-F3D7-4322-9B6D-0A3CBD64DD27}" presName="dummy" presStyleCnt="0"/>
      <dgm:spPr/>
    </dgm:pt>
    <dgm:pt modelId="{512BCFBF-735B-4516-83B5-6CCB667A48BF}" type="pres">
      <dgm:prSet presAssocID="{F8DDD9FE-CF39-42BE-92FF-FA3E3C0557B9}" presName="sibTrans" presStyleLbl="sibTrans2D1" presStyleIdx="2" presStyleCnt="4"/>
      <dgm:spPr/>
    </dgm:pt>
    <dgm:pt modelId="{1BC671EE-A0C3-4DAF-841D-D599063E3C48}" type="pres">
      <dgm:prSet presAssocID="{D6071911-5F77-4CF6-94E7-E494BDABD150}" presName="node" presStyleLbl="node1" presStyleIdx="3" presStyleCnt="4">
        <dgm:presLayoutVars>
          <dgm:bulletEnabled val="1"/>
        </dgm:presLayoutVars>
      </dgm:prSet>
      <dgm:spPr/>
    </dgm:pt>
    <dgm:pt modelId="{15D1E88A-F711-46BD-BC05-1903BFD5E886}" type="pres">
      <dgm:prSet presAssocID="{D6071911-5F77-4CF6-94E7-E494BDABD150}" presName="dummy" presStyleCnt="0"/>
      <dgm:spPr/>
    </dgm:pt>
    <dgm:pt modelId="{05C8D0BE-6A6C-4916-B770-E88E881D88B1}" type="pres">
      <dgm:prSet presAssocID="{7369B9DD-1E56-4F4A-8CDE-2C689ED180CB}" presName="sibTrans" presStyleLbl="sibTrans2D1" presStyleIdx="3" presStyleCnt="4"/>
      <dgm:spPr/>
    </dgm:pt>
  </dgm:ptLst>
  <dgm:cxnLst>
    <dgm:cxn modelId="{52157B2C-11F5-438D-89BD-A9DC35A18B69}" type="presOf" srcId="{A81AC8DF-2958-446B-B3D0-07E629886277}" destId="{DACEB7A9-B43A-4CA1-B4F1-541BB0C28D1C}" srcOrd="0" destOrd="0" presId="urn:microsoft.com/office/officeart/2005/8/layout/radial6"/>
    <dgm:cxn modelId="{41789D44-7D86-4931-87FA-5E1B54027BA5}" type="presOf" srcId="{9F6777AE-D9A3-44C8-8B38-83EB9D301A24}" destId="{7D30DECE-2573-4A7D-BBD9-A955C7D45258}" srcOrd="0" destOrd="0" presId="urn:microsoft.com/office/officeart/2005/8/layout/radial6"/>
    <dgm:cxn modelId="{29777F45-C850-4130-BF83-393A2621246C}" srcId="{12D6B17B-5DBB-4462-BAF0-75EAB6DADC2C}" destId="{92591053-F3D7-4322-9B6D-0A3CBD64DD27}" srcOrd="2" destOrd="0" parTransId="{6CF09B1C-D2B1-41EF-953C-DCA03FE8B915}" sibTransId="{F8DDD9FE-CF39-42BE-92FF-FA3E3C0557B9}"/>
    <dgm:cxn modelId="{9F93A846-ADF1-46CF-97A8-B76A7578B30C}" type="presOf" srcId="{12D6B17B-5DBB-4462-BAF0-75EAB6DADC2C}" destId="{F54C9D50-459F-496B-9EB4-BC715D7F6D56}" srcOrd="0" destOrd="0" presId="urn:microsoft.com/office/officeart/2005/8/layout/radial6"/>
    <dgm:cxn modelId="{559C6F4E-BDE1-42EC-8680-36066822DC1B}" type="presOf" srcId="{AE66468F-51F2-423A-A7D0-BB8EEB102A49}" destId="{C02AFFAD-ABD1-4F05-A329-DEFAC9BCC052}" srcOrd="0" destOrd="0" presId="urn:microsoft.com/office/officeart/2005/8/layout/radial6"/>
    <dgm:cxn modelId="{B191FA8D-B025-4CBA-A996-EFA7CB036A29}" srcId="{A81AC8DF-2958-446B-B3D0-07E629886277}" destId="{12D6B17B-5DBB-4462-BAF0-75EAB6DADC2C}" srcOrd="0" destOrd="0" parTransId="{9FB8AF80-9240-4ACA-9782-273A993D9E3E}" sibTransId="{3303E7B0-289E-4DD2-8183-828AF806D7DF}"/>
    <dgm:cxn modelId="{20B7348E-1493-4429-92D2-D8B8DBB032EF}" srcId="{12D6B17B-5DBB-4462-BAF0-75EAB6DADC2C}" destId="{F1C577AE-FF47-4E81-8C71-F0E0CBB912ED}" srcOrd="0" destOrd="0" parTransId="{CE9D302C-8043-445D-94A8-78682ADA9422}" sibTransId="{4A4E530F-9DBD-4BE8-A90A-95AD90F3847F}"/>
    <dgm:cxn modelId="{214F7296-87C1-46BC-9D12-BA5BCE364509}" srcId="{12D6B17B-5DBB-4462-BAF0-75EAB6DADC2C}" destId="{9F6777AE-D9A3-44C8-8B38-83EB9D301A24}" srcOrd="1" destOrd="0" parTransId="{3F0D9C3D-EC4D-4752-BE61-6A5DB621F0DD}" sibTransId="{AE66468F-51F2-423A-A7D0-BB8EEB102A49}"/>
    <dgm:cxn modelId="{6E54D997-0A82-42CF-ABC5-0CF6AEF46A0F}" type="presOf" srcId="{92591053-F3D7-4322-9B6D-0A3CBD64DD27}" destId="{F8226AA8-B8E7-4877-90E6-04EA5DC09FBB}" srcOrd="0" destOrd="0" presId="urn:microsoft.com/office/officeart/2005/8/layout/radial6"/>
    <dgm:cxn modelId="{8790F1A3-DE3F-4B5D-A73D-E62FC672A1CD}" type="presOf" srcId="{4A4E530F-9DBD-4BE8-A90A-95AD90F3847F}" destId="{79ADC1AA-F82E-4231-A598-B60E33E55748}" srcOrd="0" destOrd="0" presId="urn:microsoft.com/office/officeart/2005/8/layout/radial6"/>
    <dgm:cxn modelId="{985B97BB-4BF0-431F-A113-844FDA1A0202}" type="presOf" srcId="{F8DDD9FE-CF39-42BE-92FF-FA3E3C0557B9}" destId="{512BCFBF-735B-4516-83B5-6CCB667A48BF}" srcOrd="0" destOrd="0" presId="urn:microsoft.com/office/officeart/2005/8/layout/radial6"/>
    <dgm:cxn modelId="{6EB3FECD-2178-4348-9CA6-EC21B1143DB8}" type="presOf" srcId="{D6071911-5F77-4CF6-94E7-E494BDABD150}" destId="{1BC671EE-A0C3-4DAF-841D-D599063E3C48}" srcOrd="0" destOrd="0" presId="urn:microsoft.com/office/officeart/2005/8/layout/radial6"/>
    <dgm:cxn modelId="{9F649ED0-8D66-4180-988B-33C1FE3FB443}" srcId="{A81AC8DF-2958-446B-B3D0-07E629886277}" destId="{A9E38008-42F8-48E9-A853-247AB5B7CDB1}" srcOrd="1" destOrd="0" parTransId="{1E771EAD-D021-4165-A1E8-01FCBBA6F42C}" sibTransId="{F0663567-2474-4BDD-B5D7-FC21B658CD5F}"/>
    <dgm:cxn modelId="{C7E7ECD7-5CC2-4E07-BA31-26A6215A14D9}" srcId="{12D6B17B-5DBB-4462-BAF0-75EAB6DADC2C}" destId="{D6071911-5F77-4CF6-94E7-E494BDABD150}" srcOrd="3" destOrd="0" parTransId="{66A9E2E4-9EEF-4431-B0C7-23D57BC7CF0A}" sibTransId="{7369B9DD-1E56-4F4A-8CDE-2C689ED180CB}"/>
    <dgm:cxn modelId="{BF66E4DA-4ED3-4DB8-8FDD-469C7E1FEF04}" type="presOf" srcId="{7369B9DD-1E56-4F4A-8CDE-2C689ED180CB}" destId="{05C8D0BE-6A6C-4916-B770-E88E881D88B1}" srcOrd="0" destOrd="0" presId="urn:microsoft.com/office/officeart/2005/8/layout/radial6"/>
    <dgm:cxn modelId="{66734BEE-CB33-45B9-9140-A4DDD53716DC}" type="presOf" srcId="{F1C577AE-FF47-4E81-8C71-F0E0CBB912ED}" destId="{F99D1E93-B765-4F27-8503-183A12654806}" srcOrd="0" destOrd="0" presId="urn:microsoft.com/office/officeart/2005/8/layout/radial6"/>
    <dgm:cxn modelId="{3A990CC5-A806-404D-B43F-B530776ECD8B}" type="presParOf" srcId="{DACEB7A9-B43A-4CA1-B4F1-541BB0C28D1C}" destId="{F54C9D50-459F-496B-9EB4-BC715D7F6D56}" srcOrd="0" destOrd="0" presId="urn:microsoft.com/office/officeart/2005/8/layout/radial6"/>
    <dgm:cxn modelId="{68969796-4651-457C-A727-DF053D8BC503}" type="presParOf" srcId="{DACEB7A9-B43A-4CA1-B4F1-541BB0C28D1C}" destId="{F99D1E93-B765-4F27-8503-183A12654806}" srcOrd="1" destOrd="0" presId="urn:microsoft.com/office/officeart/2005/8/layout/radial6"/>
    <dgm:cxn modelId="{451D4FE9-F07A-4890-96F2-58BF1A1A1BEB}" type="presParOf" srcId="{DACEB7A9-B43A-4CA1-B4F1-541BB0C28D1C}" destId="{87DD2C41-CC36-4BAD-9E17-E88C9E4D9901}" srcOrd="2" destOrd="0" presId="urn:microsoft.com/office/officeart/2005/8/layout/radial6"/>
    <dgm:cxn modelId="{7529116C-EDED-401A-A78C-9E10869F3FB6}" type="presParOf" srcId="{DACEB7A9-B43A-4CA1-B4F1-541BB0C28D1C}" destId="{79ADC1AA-F82E-4231-A598-B60E33E55748}" srcOrd="3" destOrd="0" presId="urn:microsoft.com/office/officeart/2005/8/layout/radial6"/>
    <dgm:cxn modelId="{6919E6D7-DCEC-4541-8AB5-4ED13222746F}" type="presParOf" srcId="{DACEB7A9-B43A-4CA1-B4F1-541BB0C28D1C}" destId="{7D30DECE-2573-4A7D-BBD9-A955C7D45258}" srcOrd="4" destOrd="0" presId="urn:microsoft.com/office/officeart/2005/8/layout/radial6"/>
    <dgm:cxn modelId="{1569D358-BD92-4929-8DC3-69D7E0B14C44}" type="presParOf" srcId="{DACEB7A9-B43A-4CA1-B4F1-541BB0C28D1C}" destId="{46CFE677-D224-4C97-8AC7-502768CC408D}" srcOrd="5" destOrd="0" presId="urn:microsoft.com/office/officeart/2005/8/layout/radial6"/>
    <dgm:cxn modelId="{204977F9-DF1F-4D38-9A31-9ECF94ADBADE}" type="presParOf" srcId="{DACEB7A9-B43A-4CA1-B4F1-541BB0C28D1C}" destId="{C02AFFAD-ABD1-4F05-A329-DEFAC9BCC052}" srcOrd="6" destOrd="0" presId="urn:microsoft.com/office/officeart/2005/8/layout/radial6"/>
    <dgm:cxn modelId="{857D4217-5C90-45BE-9A5D-E63EF0D002BD}" type="presParOf" srcId="{DACEB7A9-B43A-4CA1-B4F1-541BB0C28D1C}" destId="{F8226AA8-B8E7-4877-90E6-04EA5DC09FBB}" srcOrd="7" destOrd="0" presId="urn:microsoft.com/office/officeart/2005/8/layout/radial6"/>
    <dgm:cxn modelId="{8ABFFB66-7C8A-4296-AE83-E07E08BE7658}" type="presParOf" srcId="{DACEB7A9-B43A-4CA1-B4F1-541BB0C28D1C}" destId="{59F30F31-FB70-4BBC-AEDD-26952D4FB7E1}" srcOrd="8" destOrd="0" presId="urn:microsoft.com/office/officeart/2005/8/layout/radial6"/>
    <dgm:cxn modelId="{EAC4214F-8859-45A5-B970-64545ADE2968}" type="presParOf" srcId="{DACEB7A9-B43A-4CA1-B4F1-541BB0C28D1C}" destId="{512BCFBF-735B-4516-83B5-6CCB667A48BF}" srcOrd="9" destOrd="0" presId="urn:microsoft.com/office/officeart/2005/8/layout/radial6"/>
    <dgm:cxn modelId="{3D99CCBC-7ABD-465F-9E52-1588FB849EB2}" type="presParOf" srcId="{DACEB7A9-B43A-4CA1-B4F1-541BB0C28D1C}" destId="{1BC671EE-A0C3-4DAF-841D-D599063E3C48}" srcOrd="10" destOrd="0" presId="urn:microsoft.com/office/officeart/2005/8/layout/radial6"/>
    <dgm:cxn modelId="{0A1352F3-A984-4EB8-B513-B1D4A576412A}" type="presParOf" srcId="{DACEB7A9-B43A-4CA1-B4F1-541BB0C28D1C}" destId="{15D1E88A-F711-46BD-BC05-1903BFD5E886}" srcOrd="11" destOrd="0" presId="urn:microsoft.com/office/officeart/2005/8/layout/radial6"/>
    <dgm:cxn modelId="{45B1AE4E-33AA-4F29-82FB-36EB18FC358E}" type="presParOf" srcId="{DACEB7A9-B43A-4CA1-B4F1-541BB0C28D1C}" destId="{05C8D0BE-6A6C-4916-B770-E88E881D88B1}" srcOrd="12" destOrd="0" presId="urn:microsoft.com/office/officeart/2005/8/layout/radial6"/>
  </dgm:cxnLst>
  <dgm:bg>
    <a:solidFill>
      <a:schemeClr val="accent6">
        <a:lumMod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D0BE-6A6C-4916-B770-E88E881D88B1}">
      <dsp:nvSpPr>
        <dsp:cNvPr id="0" name=""/>
        <dsp:cNvSpPr/>
      </dsp:nvSpPr>
      <dsp:spPr>
        <a:xfrm>
          <a:off x="1020471" y="556840"/>
          <a:ext cx="3483512" cy="3483512"/>
        </a:xfrm>
        <a:prstGeom prst="blockArc">
          <a:avLst>
            <a:gd name="adj1" fmla="val 10872132"/>
            <a:gd name="adj2" fmla="val 16283494"/>
            <a:gd name="adj3" fmla="val 4637"/>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2BCFBF-735B-4516-83B5-6CCB667A48BF}">
      <dsp:nvSpPr>
        <dsp:cNvPr id="0" name=""/>
        <dsp:cNvSpPr/>
      </dsp:nvSpPr>
      <dsp:spPr>
        <a:xfrm>
          <a:off x="1020845" y="521144"/>
          <a:ext cx="3483512" cy="3483512"/>
        </a:xfrm>
        <a:prstGeom prst="blockArc">
          <a:avLst>
            <a:gd name="adj1" fmla="val 5400000"/>
            <a:gd name="adj2" fmla="val 10800000"/>
            <a:gd name="adj3" fmla="val 4637"/>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2AFFAD-ABD1-4F05-A329-DEFAC9BCC052}">
      <dsp:nvSpPr>
        <dsp:cNvPr id="0" name=""/>
        <dsp:cNvSpPr/>
      </dsp:nvSpPr>
      <dsp:spPr>
        <a:xfrm>
          <a:off x="1020845" y="521144"/>
          <a:ext cx="3483512" cy="3483512"/>
        </a:xfrm>
        <a:prstGeom prst="blockArc">
          <a:avLst>
            <a:gd name="adj1" fmla="val 0"/>
            <a:gd name="adj2" fmla="val 5400000"/>
            <a:gd name="adj3" fmla="val 4637"/>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ADC1AA-F82E-4231-A598-B60E33E55748}">
      <dsp:nvSpPr>
        <dsp:cNvPr id="0" name=""/>
        <dsp:cNvSpPr/>
      </dsp:nvSpPr>
      <dsp:spPr>
        <a:xfrm>
          <a:off x="1021220" y="556858"/>
          <a:ext cx="3483512" cy="3483512"/>
        </a:xfrm>
        <a:prstGeom prst="blockArc">
          <a:avLst>
            <a:gd name="adj1" fmla="val 16281979"/>
            <a:gd name="adj2" fmla="val 21527831"/>
            <a:gd name="adj3" fmla="val 4637"/>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4C9D50-459F-496B-9EB4-BC715D7F6D56}">
      <dsp:nvSpPr>
        <dsp:cNvPr id="0" name=""/>
        <dsp:cNvSpPr/>
      </dsp:nvSpPr>
      <dsp:spPr>
        <a:xfrm>
          <a:off x="1961339" y="1461638"/>
          <a:ext cx="1602524" cy="160252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ES" sz="1700" kern="1200" dirty="0"/>
            <a:t>Propiedades y atributos</a:t>
          </a:r>
          <a:endParaRPr lang="es-CO" sz="1700" kern="1200" dirty="0"/>
        </a:p>
      </dsp:txBody>
      <dsp:txXfrm>
        <a:off x="2196023" y="1696322"/>
        <a:ext cx="1133156" cy="1133156"/>
      </dsp:txXfrm>
    </dsp:sp>
    <dsp:sp modelId="{F99D1E93-B765-4F27-8503-183A12654806}">
      <dsp:nvSpPr>
        <dsp:cNvPr id="0" name=""/>
        <dsp:cNvSpPr/>
      </dsp:nvSpPr>
      <dsp:spPr>
        <a:xfrm>
          <a:off x="2242661" y="36842"/>
          <a:ext cx="1121767" cy="112176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Clase</a:t>
          </a:r>
          <a:endParaRPr lang="es-CO" sz="1400" kern="1200" dirty="0">
            <a:solidFill>
              <a:schemeClr val="tx1"/>
            </a:solidFill>
          </a:endParaRPr>
        </a:p>
      </dsp:txBody>
      <dsp:txXfrm>
        <a:off x="2406940" y="201121"/>
        <a:ext cx="793209" cy="793209"/>
      </dsp:txXfrm>
    </dsp:sp>
    <dsp:sp modelId="{7D30DECE-2573-4A7D-BBD9-A955C7D45258}">
      <dsp:nvSpPr>
        <dsp:cNvPr id="0" name=""/>
        <dsp:cNvSpPr/>
      </dsp:nvSpPr>
      <dsp:spPr>
        <a:xfrm>
          <a:off x="3903091" y="1702016"/>
          <a:ext cx="1121767" cy="1121767"/>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Objeto</a:t>
          </a:r>
          <a:endParaRPr lang="es-CO" sz="1500" kern="1200" dirty="0"/>
        </a:p>
      </dsp:txBody>
      <dsp:txXfrm>
        <a:off x="4067370" y="1866295"/>
        <a:ext cx="793209" cy="793209"/>
      </dsp:txXfrm>
    </dsp:sp>
    <dsp:sp modelId="{F8226AA8-B8E7-4877-90E6-04EA5DC09FBB}">
      <dsp:nvSpPr>
        <dsp:cNvPr id="0" name=""/>
        <dsp:cNvSpPr/>
      </dsp:nvSpPr>
      <dsp:spPr>
        <a:xfrm>
          <a:off x="2201718" y="3403389"/>
          <a:ext cx="1121767" cy="1121767"/>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Método</a:t>
          </a:r>
          <a:endParaRPr lang="es-CO" sz="1500" kern="1200" dirty="0"/>
        </a:p>
      </dsp:txBody>
      <dsp:txXfrm>
        <a:off x="2365997" y="3567668"/>
        <a:ext cx="793209" cy="793209"/>
      </dsp:txXfrm>
    </dsp:sp>
    <dsp:sp modelId="{1BC671EE-A0C3-4DAF-841D-D599063E3C48}">
      <dsp:nvSpPr>
        <dsp:cNvPr id="0" name=""/>
        <dsp:cNvSpPr/>
      </dsp:nvSpPr>
      <dsp:spPr>
        <a:xfrm>
          <a:off x="500345" y="1702016"/>
          <a:ext cx="1121767" cy="112176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Evento y mensajes</a:t>
          </a:r>
          <a:endParaRPr lang="es-CO" sz="1500" kern="1200" dirty="0"/>
        </a:p>
      </dsp:txBody>
      <dsp:txXfrm>
        <a:off x="664624" y="1866295"/>
        <a:ext cx="793209" cy="79320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1/06/2023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19</a:t>
            </a:fld>
            <a:endParaRPr lang="es-CO" altLang="es-CO"/>
          </a:p>
        </p:txBody>
      </p:sp>
    </p:spTree>
    <p:extLst>
      <p:ext uri="{BB962C8B-B14F-4D97-AF65-F5344CB8AC3E}">
        <p14:creationId xmlns:p14="http://schemas.microsoft.com/office/powerpoint/2010/main" val="3932300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20</a:t>
            </a:fld>
            <a:endParaRPr lang="es-CO" altLang="es-CO"/>
          </a:p>
        </p:txBody>
      </p:sp>
    </p:spTree>
    <p:extLst>
      <p:ext uri="{BB962C8B-B14F-4D97-AF65-F5344CB8AC3E}">
        <p14:creationId xmlns:p14="http://schemas.microsoft.com/office/powerpoint/2010/main" val="336322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21</a:t>
            </a:fld>
            <a:endParaRPr lang="es-CO" altLang="es-CO"/>
          </a:p>
        </p:txBody>
      </p:sp>
    </p:spTree>
    <p:extLst>
      <p:ext uri="{BB962C8B-B14F-4D97-AF65-F5344CB8AC3E}">
        <p14:creationId xmlns:p14="http://schemas.microsoft.com/office/powerpoint/2010/main" val="298539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22</a:t>
            </a:fld>
            <a:endParaRPr lang="es-CO" altLang="es-CO"/>
          </a:p>
        </p:txBody>
      </p:sp>
    </p:spTree>
    <p:extLst>
      <p:ext uri="{BB962C8B-B14F-4D97-AF65-F5344CB8AC3E}">
        <p14:creationId xmlns:p14="http://schemas.microsoft.com/office/powerpoint/2010/main" val="1328137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75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C58E-460D-4A4B-B0C2-1191B9D14FCB}"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8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36</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imagen de diapositiva 1">
            <a:extLst>
              <a:ext uri="{FF2B5EF4-FFF2-40B4-BE49-F238E27FC236}">
                <a16:creationId xmlns:a16="http://schemas.microsoft.com/office/drawing/2014/main" id="{236E627A-6567-4F4D-8E76-29A62E77C8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Marcador de notas 2">
            <a:extLst>
              <a:ext uri="{FF2B5EF4-FFF2-40B4-BE49-F238E27FC236}">
                <a16:creationId xmlns:a16="http://schemas.microsoft.com/office/drawing/2014/main" id="{3A1AFDEE-80D0-4AAE-AD3C-45C3567CD8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CO" altLang="es-CO" noProof="1"/>
              <a:t>Se crea para identificar la entidad y sus atributos</a:t>
            </a:r>
          </a:p>
          <a:p>
            <a:endParaRPr lang="es-ES" altLang="es-CO"/>
          </a:p>
        </p:txBody>
      </p:sp>
      <p:sp>
        <p:nvSpPr>
          <p:cNvPr id="47108" name="Marcador de número de diapositiva 3">
            <a:extLst>
              <a:ext uri="{FF2B5EF4-FFF2-40B4-BE49-F238E27FC236}">
                <a16:creationId xmlns:a16="http://schemas.microsoft.com/office/drawing/2014/main" id="{EAC201A9-1C62-4AC7-89C5-1E0CF6A172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A44E1F-76EC-47CE-BA9E-B72A0D556AB0}" type="slidenum">
              <a:rPr lang="es-ES" altLang="es-CO" smtClean="0"/>
              <a:pPr/>
              <a:t>10</a:t>
            </a:fld>
            <a:endParaRPr lang="es-ES" alt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473;g803c1a9252_0_101:notes">
            <a:extLst>
              <a:ext uri="{FF2B5EF4-FFF2-40B4-BE49-F238E27FC236}">
                <a16:creationId xmlns:a16="http://schemas.microsoft.com/office/drawing/2014/main" id="{E761D367-3F02-4731-8D95-BF9AD3B29FCC}"/>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49155" name="Google Shape;474;g803c1a9252_0_101:notes">
            <a:extLst>
              <a:ext uri="{FF2B5EF4-FFF2-40B4-BE49-F238E27FC236}">
                <a16:creationId xmlns:a16="http://schemas.microsoft.com/office/drawing/2014/main" id="{1CB153B9-C0C4-432E-B129-D34D1894584F}"/>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es-CO" alt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https://webstockreview.net/explore/cycling-clipart-animation/</a:t>
            </a:r>
          </a:p>
          <a:p>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88248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374151"/>
                </a:solidFill>
                <a:effectLst/>
                <a:latin typeface="Söhne"/>
              </a:rPr>
              <a:t>El constructor se utiliza para inicializar el objeto con los valores iniciales de sus propiedades y realizar cualquier otra tarea necesaria antes de que el objeto sea utilizado por el programa.</a:t>
            </a:r>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265581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dirty="0">
                <a:solidFill>
                  <a:srgbClr val="FFFFFF"/>
                </a:solidFill>
                <a:effectLst/>
                <a:latin typeface="Consolas" panose="020B0609020204030204" pitchFamily="49" charset="0"/>
              </a:rPr>
              <a:t> </a:t>
            </a:r>
            <a:r>
              <a:rPr lang="es-CO" b="0" dirty="0">
                <a:solidFill>
                  <a:srgbClr val="808080"/>
                </a:solidFill>
                <a:effectLst/>
                <a:latin typeface="Consolas" panose="020B0609020204030204" pitchFamily="49" charset="0"/>
              </a:rPr>
              <a:t>&lt;</a:t>
            </a:r>
            <a:r>
              <a:rPr lang="es-CO" b="0" dirty="0" err="1">
                <a:solidFill>
                  <a:srgbClr val="569CD6"/>
                </a:solidFill>
                <a:effectLst/>
                <a:latin typeface="Consolas" panose="020B0609020204030204" pitchFamily="49" charset="0"/>
              </a:rPr>
              <a:t>source</a:t>
            </a:r>
            <a:r>
              <a:rPr lang="es-CO" b="0" dirty="0">
                <a:solidFill>
                  <a:srgbClr val="FFFFFF"/>
                </a:solidFill>
                <a:effectLst/>
                <a:latin typeface="Consolas" panose="020B0609020204030204" pitchFamily="49" charset="0"/>
              </a:rPr>
              <a:t> </a:t>
            </a:r>
            <a:r>
              <a:rPr lang="es-CO" b="0" dirty="0" err="1">
                <a:solidFill>
                  <a:srgbClr val="9CDCFE"/>
                </a:solidFill>
                <a:effectLst/>
                <a:latin typeface="Consolas" panose="020B0609020204030204" pitchFamily="49" charset="0"/>
              </a:rPr>
              <a:t>src</a:t>
            </a:r>
            <a:r>
              <a:rPr lang="es-CO" b="0" dirty="0">
                <a:solidFill>
                  <a:srgbClr val="FFFFFF"/>
                </a:solidFill>
                <a:effectLst/>
                <a:latin typeface="Consolas" panose="020B0609020204030204" pitchFamily="49" charset="0"/>
              </a:rPr>
              <a:t>=</a:t>
            </a:r>
            <a:r>
              <a:rPr lang="es-CO" b="0" dirty="0">
                <a:solidFill>
                  <a:srgbClr val="CE9178"/>
                </a:solidFill>
                <a:effectLst/>
                <a:latin typeface="Consolas" panose="020B0609020204030204" pitchFamily="49" charset="0"/>
              </a:rPr>
              <a:t>"video/</a:t>
            </a:r>
            <a:r>
              <a:rPr lang="es-CO" b="0" dirty="0" err="1">
                <a:solidFill>
                  <a:srgbClr val="CE9178"/>
                </a:solidFill>
                <a:effectLst/>
                <a:latin typeface="Consolas" panose="020B0609020204030204" pitchFamily="49" charset="0"/>
              </a:rPr>
              <a:t>your-video.webm</a:t>
            </a:r>
            <a:r>
              <a:rPr lang="es-CO" b="0" dirty="0">
                <a:solidFill>
                  <a:srgbClr val="CE9178"/>
                </a:solidFill>
                <a:effectLst/>
                <a:latin typeface="Consolas" panose="020B0609020204030204" pitchFamily="49" charset="0"/>
              </a:rPr>
              <a:t>"</a:t>
            </a:r>
            <a:r>
              <a:rPr lang="es-CO" b="0" dirty="0">
                <a:solidFill>
                  <a:srgbClr val="FFFFFF"/>
                </a:solidFill>
                <a:effectLst/>
                <a:latin typeface="Consolas" panose="020B0609020204030204" pitchFamily="49" charset="0"/>
              </a:rPr>
              <a:t> </a:t>
            </a:r>
            <a:r>
              <a:rPr lang="es-CO" b="0" dirty="0" err="1">
                <a:solidFill>
                  <a:srgbClr val="9CDCFE"/>
                </a:solidFill>
                <a:effectLst/>
                <a:latin typeface="Consolas" panose="020B0609020204030204" pitchFamily="49" charset="0"/>
              </a:rPr>
              <a:t>type</a:t>
            </a:r>
            <a:r>
              <a:rPr lang="es-CO" b="0" dirty="0">
                <a:solidFill>
                  <a:srgbClr val="FFFFFF"/>
                </a:solidFill>
                <a:effectLst/>
                <a:latin typeface="Consolas" panose="020B0609020204030204" pitchFamily="49" charset="0"/>
              </a:rPr>
              <a:t>=</a:t>
            </a:r>
            <a:r>
              <a:rPr lang="es-CO" b="0" dirty="0">
                <a:solidFill>
                  <a:srgbClr val="CE9178"/>
                </a:solidFill>
                <a:effectLst/>
                <a:latin typeface="Consolas" panose="020B0609020204030204" pitchFamily="49" charset="0"/>
              </a:rPr>
              <a:t>"video/</a:t>
            </a:r>
            <a:r>
              <a:rPr lang="es-CO" b="0" dirty="0" err="1">
                <a:solidFill>
                  <a:srgbClr val="CE9178"/>
                </a:solidFill>
                <a:effectLst/>
                <a:latin typeface="Consolas" panose="020B0609020204030204" pitchFamily="49" charset="0"/>
              </a:rPr>
              <a:t>webm</a:t>
            </a:r>
            <a:r>
              <a:rPr lang="es-CO" b="0" dirty="0">
                <a:solidFill>
                  <a:srgbClr val="CE9178"/>
                </a:solidFill>
                <a:effectLst/>
                <a:latin typeface="Consolas" panose="020B0609020204030204" pitchFamily="49" charset="0"/>
              </a:rPr>
              <a:t>"</a:t>
            </a:r>
            <a:r>
              <a:rPr lang="es-CO" b="0" dirty="0">
                <a:solidFill>
                  <a:srgbClr val="808080"/>
                </a:solidFill>
                <a:effectLst/>
                <a:latin typeface="Consolas" panose="020B0609020204030204" pitchFamily="49" charset="0"/>
              </a:rPr>
              <a:t>&gt;</a:t>
            </a:r>
            <a:endParaRPr lang="es-CO" b="0" dirty="0">
              <a:solidFill>
                <a:srgbClr val="FFFFFF"/>
              </a:solidFill>
              <a:effectLst/>
              <a:latin typeface="Consolas" panose="020B0609020204030204" pitchFamily="49" charset="0"/>
            </a:endParaRPr>
          </a:p>
          <a:p>
            <a:endParaRPr lang="es-CO" dirty="0"/>
          </a:p>
        </p:txBody>
      </p:sp>
      <p:sp>
        <p:nvSpPr>
          <p:cNvPr id="4" name="Slide Number Placeholder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338135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B64D90C7-31D3-40FA-9FA1-9B3DBF3F3392}" type="slidenum">
              <a:rPr lang="es-CO" smtClean="0"/>
              <a:t>17</a:t>
            </a:fld>
            <a:endParaRPr lang="es-CO"/>
          </a:p>
        </p:txBody>
      </p:sp>
    </p:spTree>
    <p:extLst>
      <p:ext uri="{BB962C8B-B14F-4D97-AF65-F5344CB8AC3E}">
        <p14:creationId xmlns:p14="http://schemas.microsoft.com/office/powerpoint/2010/main" val="78548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18</a:t>
            </a:fld>
            <a:endParaRPr lang="es-CO" altLang="es-CO"/>
          </a:p>
        </p:txBody>
      </p:sp>
    </p:spTree>
    <p:extLst>
      <p:ext uri="{BB962C8B-B14F-4D97-AF65-F5344CB8AC3E}">
        <p14:creationId xmlns:p14="http://schemas.microsoft.com/office/powerpoint/2010/main" val="2227140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1859933" y="4798491"/>
            <a:ext cx="4250000" cy="1048000"/>
          </a:xfrm>
          <a:prstGeom prst="rect">
            <a:avLst/>
          </a:prstGeom>
        </p:spPr>
        <p:txBody>
          <a:bodyPr spcFirstLastPara="1" lIns="91425" tIns="91425" rIns="91425" bIns="91425" anchor="t">
            <a:noAutofit/>
          </a:bodyPr>
          <a:lstStyle>
            <a:lvl1pPr lvl="0" rtl="0">
              <a:lnSpc>
                <a:spcPct val="90000"/>
              </a:lnSpc>
              <a:spcBef>
                <a:spcPts val="0"/>
              </a:spcBef>
              <a:spcAft>
                <a:spcPts val="0"/>
              </a:spcAft>
              <a:buSzPts val="1800"/>
              <a:buFont typeface="Catamaran"/>
              <a:buNone/>
              <a:defRPr sz="1800">
                <a:latin typeface="Catamaran"/>
                <a:ea typeface="Catamaran"/>
                <a:cs typeface="Catamaran"/>
                <a:sym typeface="Catamaran"/>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 name="Google Shape;53;p14"/>
          <p:cNvSpPr txBox="1">
            <a:spLocks noGrp="1"/>
          </p:cNvSpPr>
          <p:nvPr>
            <p:ph type="subTitle" idx="1"/>
          </p:nvPr>
        </p:nvSpPr>
        <p:spPr>
          <a:xfrm>
            <a:off x="1859933" y="883700"/>
            <a:ext cx="4850800" cy="3356000"/>
          </a:xfrm>
          <a:prstGeom prst="rect">
            <a:avLst/>
          </a:prstGeom>
        </p:spPr>
        <p:txBody>
          <a:bodyPr spcFirstLastPara="1" lIns="91425" tIns="91425" rIns="91425" bIns="91425">
            <a:noAutofit/>
          </a:bodyPr>
          <a:lstStyle>
            <a:lvl1pPr lvl="0" rtl="0">
              <a:lnSpc>
                <a:spcPct val="100000"/>
              </a:lnSpc>
              <a:spcBef>
                <a:spcPts val="0"/>
              </a:spcBef>
              <a:spcAft>
                <a:spcPts val="0"/>
              </a:spcAft>
              <a:buSzPts val="2700"/>
              <a:buFont typeface="Architects Daughter"/>
              <a:buNone/>
              <a:defRPr sz="2700">
                <a:latin typeface="Architects Daughter"/>
                <a:ea typeface="Architects Daughter"/>
                <a:cs typeface="Architects Daughter"/>
                <a:sym typeface="Architects Daughter"/>
              </a:defRPr>
            </a:lvl1pPr>
            <a:lvl2pPr lvl="1"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2pPr>
            <a:lvl3pPr lvl="2"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3pPr>
            <a:lvl4pPr lvl="3"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4pPr>
            <a:lvl5pPr lvl="4"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5pPr>
            <a:lvl6pPr lvl="5"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6pPr>
            <a:lvl7pPr lvl="6"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7pPr>
            <a:lvl8pPr lvl="7"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8pPr>
            <a:lvl9pPr lvl="8"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9pPr>
          </a:lstStyle>
          <a:p>
            <a:endParaRPr/>
          </a:p>
        </p:txBody>
      </p:sp>
    </p:spTree>
    <p:extLst>
      <p:ext uri="{BB962C8B-B14F-4D97-AF65-F5344CB8AC3E}">
        <p14:creationId xmlns:p14="http://schemas.microsoft.com/office/powerpoint/2010/main" val="2976982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10"/>
          <p:cNvSpPr txBox="1">
            <a:spLocks noGrp="1"/>
          </p:cNvSpPr>
          <p:nvPr>
            <p:ph type="subTitle" idx="1"/>
          </p:nvPr>
        </p:nvSpPr>
        <p:spPr>
          <a:xfrm>
            <a:off x="1417600" y="2409404"/>
            <a:ext cx="4862400" cy="650800"/>
          </a:xfrm>
          <a:prstGeom prst="rect">
            <a:avLst/>
          </a:prstGeom>
        </p:spPr>
        <p:txBody>
          <a:bodyPr spcFirstLastPara="1" lIns="91425" tIns="91425" rIns="91425" bIns="91425" anchor="b">
            <a:noAutofit/>
          </a:bodyPr>
          <a:lstStyle>
            <a:lvl1pPr lvl="0">
              <a:lnSpc>
                <a:spcPct val="100000"/>
              </a:lnSpc>
              <a:spcBef>
                <a:spcPts val="0"/>
              </a:spcBef>
              <a:spcAft>
                <a:spcPts val="0"/>
              </a:spcAft>
              <a:buSzPts val="2000"/>
              <a:buFont typeface="Architects Daughter"/>
              <a:buNone/>
              <a:defRPr sz="2000" b="1">
                <a:latin typeface="Architects Daughter"/>
                <a:ea typeface="Architects Daughter"/>
                <a:cs typeface="Architects Daughter"/>
                <a:sym typeface="Architects Daughter"/>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0"/>
          <p:cNvSpPr txBox="1">
            <a:spLocks noGrp="1"/>
          </p:cNvSpPr>
          <p:nvPr>
            <p:ph type="body" idx="2"/>
          </p:nvPr>
        </p:nvSpPr>
        <p:spPr>
          <a:xfrm>
            <a:off x="1417600" y="3297763"/>
            <a:ext cx="6041600" cy="3155200"/>
          </a:xfrm>
          <a:prstGeom prst="rect">
            <a:avLst/>
          </a:prstGeom>
        </p:spPr>
        <p:txBody>
          <a:bodyPr spcFirstLastPara="1" lIns="91425" tIns="91425" rIns="91425" bIns="91425">
            <a:noAutofit/>
          </a:bodyPr>
          <a:lstStyle>
            <a:lvl1pPr marL="457212" lvl="0" indent="-330209">
              <a:spcBef>
                <a:spcPts val="0"/>
              </a:spcBef>
              <a:spcAft>
                <a:spcPts val="0"/>
              </a:spcAft>
              <a:buSzPts val="1600"/>
              <a:buChar char="●"/>
              <a:defRPr sz="1600"/>
            </a:lvl1pPr>
            <a:lvl2pPr marL="914424" lvl="1" indent="-330209">
              <a:spcBef>
                <a:spcPts val="1000"/>
              </a:spcBef>
              <a:spcAft>
                <a:spcPts val="0"/>
              </a:spcAft>
              <a:buSzPts val="1600"/>
              <a:buChar char="○"/>
              <a:defRPr sz="1600"/>
            </a:lvl2pPr>
            <a:lvl3pPr marL="1371635" lvl="2" indent="-330209">
              <a:spcBef>
                <a:spcPts val="1600"/>
              </a:spcBef>
              <a:spcAft>
                <a:spcPts val="0"/>
              </a:spcAft>
              <a:buSzPts val="1600"/>
              <a:buChar char="■"/>
              <a:defRPr sz="1600"/>
            </a:lvl3pPr>
            <a:lvl4pPr marL="1828845" lvl="3" indent="-330209">
              <a:spcBef>
                <a:spcPts val="1600"/>
              </a:spcBef>
              <a:spcAft>
                <a:spcPts val="0"/>
              </a:spcAft>
              <a:buSzPts val="1600"/>
              <a:buChar char="●"/>
              <a:defRPr sz="1600"/>
            </a:lvl4pPr>
            <a:lvl5pPr marL="2286058" lvl="4" indent="-330209">
              <a:spcBef>
                <a:spcPts val="1600"/>
              </a:spcBef>
              <a:spcAft>
                <a:spcPts val="0"/>
              </a:spcAft>
              <a:buSzPts val="1600"/>
              <a:buChar char="○"/>
              <a:defRPr sz="1600"/>
            </a:lvl5pPr>
            <a:lvl6pPr marL="2743269" lvl="5" indent="-330209">
              <a:spcBef>
                <a:spcPts val="1600"/>
              </a:spcBef>
              <a:spcAft>
                <a:spcPts val="0"/>
              </a:spcAft>
              <a:buSzPts val="1600"/>
              <a:buChar char="■"/>
              <a:defRPr sz="1600"/>
            </a:lvl6pPr>
            <a:lvl7pPr marL="3200480" lvl="6" indent="-330209">
              <a:spcBef>
                <a:spcPts val="1600"/>
              </a:spcBef>
              <a:spcAft>
                <a:spcPts val="0"/>
              </a:spcAft>
              <a:buSzPts val="1600"/>
              <a:buChar char="●"/>
              <a:defRPr sz="1600"/>
            </a:lvl7pPr>
            <a:lvl8pPr marL="3657692" lvl="7" indent="-330209">
              <a:spcBef>
                <a:spcPts val="1600"/>
              </a:spcBef>
              <a:spcAft>
                <a:spcPts val="0"/>
              </a:spcAft>
              <a:buSzPts val="1600"/>
              <a:buChar char="○"/>
              <a:defRPr sz="1600"/>
            </a:lvl8pPr>
            <a:lvl9pPr marL="4114903" lvl="8" indent="-330209">
              <a:spcBef>
                <a:spcPts val="1600"/>
              </a:spcBef>
              <a:spcAft>
                <a:spcPts val="1600"/>
              </a:spcAft>
              <a:buSzPts val="1600"/>
              <a:buChar char="■"/>
              <a:defRPr sz="1600"/>
            </a:lvl9pPr>
          </a:lstStyle>
          <a:p>
            <a:endParaRPr/>
          </a:p>
        </p:txBody>
      </p:sp>
      <p:sp>
        <p:nvSpPr>
          <p:cNvPr id="42" name="Google Shape;42;p10"/>
          <p:cNvSpPr txBox="1">
            <a:spLocks noGrp="1"/>
          </p:cNvSpPr>
          <p:nvPr>
            <p:ph type="title"/>
          </p:nvPr>
        </p:nvSpPr>
        <p:spPr>
          <a:xfrm>
            <a:off x="1417600" y="447164"/>
            <a:ext cx="9356800" cy="763600"/>
          </a:xfrm>
          <a:prstGeom prst="rect">
            <a:avLst/>
          </a:prstGeom>
        </p:spPr>
        <p:txBody>
          <a:bodyPr spcFirstLastPara="1" lIns="91425" tIns="91425" rIns="91425" bIns="91425" anchor="b">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 name="Google Shape;40;p10">
            <a:extLst>
              <a:ext uri="{FF2B5EF4-FFF2-40B4-BE49-F238E27FC236}">
                <a16:creationId xmlns:a16="http://schemas.microsoft.com/office/drawing/2014/main" id="{2D5C412C-46E5-4DA8-A600-DBFCEAE4659E}"/>
              </a:ext>
            </a:extLst>
          </p:cNvPr>
          <p:cNvSpPr txBox="1">
            <a:spLocks noGrp="1"/>
          </p:cNvSpPr>
          <p:nvPr>
            <p:ph type="sldNum" idx="10"/>
          </p:nvPr>
        </p:nvSpPr>
        <p:spPr>
          <a:xfrm>
            <a:off x="11296651" y="6218239"/>
            <a:ext cx="732367" cy="523875"/>
          </a:xfrm>
        </p:spPr>
        <p:txBody>
          <a:bodyPr lIns="91425" tIns="91425" rIns="91425" bIns="91425" anchor="ctr">
            <a:noAutofit/>
          </a:bodyPr>
          <a:lstStyle>
            <a:lvl1pPr algn="l">
              <a:defRPr/>
            </a:lvl1pPr>
          </a:lstStyle>
          <a:p>
            <a:pPr>
              <a:defRPr/>
            </a:pPr>
            <a:fld id="{C5084760-D734-40D0-BF33-927C1460F61C}" type="slidenum">
              <a:rPr lang="es-CO" altLang="es-CO"/>
              <a:pPr>
                <a:defRPr/>
              </a:pPr>
              <a:t>‹#›</a:t>
            </a:fld>
            <a:endParaRPr lang="es-CO" altLang="es-CO"/>
          </a:p>
        </p:txBody>
      </p:sp>
    </p:spTree>
    <p:extLst>
      <p:ext uri="{BB962C8B-B14F-4D97-AF65-F5344CB8AC3E}">
        <p14:creationId xmlns:p14="http://schemas.microsoft.com/office/powerpoint/2010/main" val="2976075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99"/>
        <p:cNvGrpSpPr/>
        <p:nvPr/>
      </p:nvGrpSpPr>
      <p:grpSpPr>
        <a:xfrm>
          <a:off x="0" y="0"/>
          <a:ext cx="0" cy="0"/>
          <a:chOff x="0" y="0"/>
          <a:chExt cx="0" cy="0"/>
        </a:xfrm>
      </p:grpSpPr>
      <p:sp>
        <p:nvSpPr>
          <p:cNvPr id="100" name="Google Shape;100;p22"/>
          <p:cNvSpPr/>
          <p:nvPr/>
        </p:nvSpPr>
        <p:spPr>
          <a:xfrm>
            <a:off x="-66900" y="400200"/>
            <a:ext cx="9398400" cy="958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22"/>
          <p:cNvSpPr txBox="1">
            <a:spLocks noGrp="1"/>
          </p:cNvSpPr>
          <p:nvPr>
            <p:ph type="title"/>
          </p:nvPr>
        </p:nvSpPr>
        <p:spPr>
          <a:xfrm>
            <a:off x="1417600" y="447164"/>
            <a:ext cx="9356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88943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62604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04901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072450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817710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9969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66174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45747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45272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0955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554703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2584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1911910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501987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10049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5258302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69956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97634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4033701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29931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492633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91954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923526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913285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5960008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5970756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24341875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45933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 Chat o mensaje de texto&#10;&#10;Descripción generada automáticamente">
            <a:extLst>
              <a:ext uri="{FF2B5EF4-FFF2-40B4-BE49-F238E27FC236}">
                <a16:creationId xmlns:a16="http://schemas.microsoft.com/office/drawing/2014/main" id="{8987D83F-23BF-6E1C-F821-A9C5E95EB4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198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 id="2147483707" r:id="rId16"/>
    <p:sldLayoutId id="2147483708" r:id="rId17"/>
    <p:sldLayoutId id="214748370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222772716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8" r:id="rId11"/>
    <p:sldLayoutId id="2147483689" r:id="rId12"/>
    <p:sldLayoutId id="21474836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1724999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3.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4.png"/><Relationship Id="rId4" Type="http://schemas.microsoft.com/office/2017/06/relationships/model3d" Target="../media/model3d2.glb"/></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microsoft.com/office/2017/06/relationships/model3d" Target="../media/model3d3.glb"/></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9.sv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5.png"/><Relationship Id="rId4" Type="http://schemas.microsoft.com/office/2017/06/relationships/model3d" Target="../media/model3d3.glb"/></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9.sv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5.png"/><Relationship Id="rId4" Type="http://schemas.microsoft.com/office/2017/06/relationships/model3d" Target="../media/model3d3.glb"/></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9.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5.png"/><Relationship Id="rId4" Type="http://schemas.microsoft.com/office/2017/06/relationships/model3d" Target="../media/model3d3.glb"/></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7.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microsoft.com/office/2017/06/relationships/model3d" Target="../media/model3d3.glb"/></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707489" y="1754170"/>
            <a:ext cx="7759472" cy="1938992"/>
          </a:xfrm>
          <a:prstGeom prst="rect">
            <a:avLst/>
          </a:prstGeom>
          <a:noFill/>
        </p:spPr>
        <p:txBody>
          <a:bodyPr wrap="square" rtlCol="0">
            <a:spAutoFit/>
          </a:bodyPr>
          <a:lstStyle/>
          <a:p>
            <a:r>
              <a:rPr lang="es-MX" sz="4000" b="1" dirty="0">
                <a:solidFill>
                  <a:schemeClr val="tx1">
                    <a:lumMod val="75000"/>
                    <a:lumOff val="25000"/>
                  </a:schemeClr>
                </a:solidFill>
                <a:latin typeface="Work Sans" pitchFamily="2" charset="77"/>
              </a:rPr>
              <a:t>Video-Expositivo sobre experimento de aplicación GA3-220201501-AA2EV01</a:t>
            </a:r>
            <a:endParaRPr lang="es-ES" sz="2800" b="1" dirty="0">
              <a:solidFill>
                <a:schemeClr val="tx1">
                  <a:lumMod val="75000"/>
                  <a:lumOff val="25000"/>
                </a:schemeClr>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80B111-4B24-48A8-AF36-E902F080287C}"/>
              </a:ext>
            </a:extLst>
          </p:cNvPr>
          <p:cNvSpPr>
            <a:spLocks noGrp="1"/>
          </p:cNvSpPr>
          <p:nvPr>
            <p:ph type="title"/>
          </p:nvPr>
        </p:nvSpPr>
        <p:spPr>
          <a:solidFill>
            <a:schemeClr val="accent6">
              <a:lumMod val="20000"/>
              <a:lumOff val="80000"/>
            </a:schemeClr>
          </a:solidFill>
        </p:spPr>
        <p:txBody>
          <a:bodyPr rtlCol="0"/>
          <a:lstStyle/>
          <a:p>
            <a:pPr>
              <a:defRPr/>
            </a:pPr>
            <a:r>
              <a:rPr lang="es-ES" dirty="0">
                <a:solidFill>
                  <a:schemeClr val="accent6">
                    <a:lumMod val="50000"/>
                  </a:schemeClr>
                </a:solidFill>
              </a:rPr>
              <a:t>P.O.O</a:t>
            </a:r>
          </a:p>
        </p:txBody>
      </p:sp>
      <p:sp>
        <p:nvSpPr>
          <p:cNvPr id="46083" name="Subtítulo 4">
            <a:extLst>
              <a:ext uri="{FF2B5EF4-FFF2-40B4-BE49-F238E27FC236}">
                <a16:creationId xmlns:a16="http://schemas.microsoft.com/office/drawing/2014/main" id="{41BB8C37-6F6B-43E0-A276-20E589DF8FF9}"/>
              </a:ext>
            </a:extLst>
          </p:cNvPr>
          <p:cNvSpPr>
            <a:spLocks noGrp="1" noChangeArrowheads="1"/>
          </p:cNvSpPr>
          <p:nvPr>
            <p:ph idx="1"/>
          </p:nvPr>
        </p:nvSpPr>
        <p:spPr>
          <a:xfrm>
            <a:off x="2636838" y="2857500"/>
            <a:ext cx="3587750" cy="2343150"/>
          </a:xfrm>
          <a:solidFill>
            <a:schemeClr val="accent2"/>
          </a:solidFill>
        </p:spPr>
        <p:txBody>
          <a:bodyPr/>
          <a:lstStyle/>
          <a:p>
            <a:r>
              <a:rPr lang="es-ES" altLang="es-CO"/>
              <a:t>La POO está compuesta por una serie de elementos que se detallan a continuación</a:t>
            </a:r>
            <a:endParaRPr lang="es-ES" altLang="es-CO" noProof="1"/>
          </a:p>
          <a:p>
            <a:endParaRPr lang="es-ES" altLang="es-CO" noProof="1"/>
          </a:p>
        </p:txBody>
      </p:sp>
      <p:sp>
        <p:nvSpPr>
          <p:cNvPr id="46084" name="CuadroTexto 1">
            <a:extLst>
              <a:ext uri="{FF2B5EF4-FFF2-40B4-BE49-F238E27FC236}">
                <a16:creationId xmlns:a16="http://schemas.microsoft.com/office/drawing/2014/main" id="{AF24AB2D-B73F-494D-95C3-758365DB0BC3}"/>
              </a:ext>
            </a:extLst>
          </p:cNvPr>
          <p:cNvSpPr txBox="1">
            <a:spLocks noChangeArrowheads="1"/>
          </p:cNvSpPr>
          <p:nvPr/>
        </p:nvSpPr>
        <p:spPr bwMode="auto">
          <a:xfrm>
            <a:off x="7521575" y="2632076"/>
            <a:ext cx="26289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s-ES" altLang="es-CO" sz="1500"/>
              <a:t>De acuerdo al enfoque Water Fell: Software que se construye a partir de la programación Orientada a Objetos: Pretende aprovechar la reutilización de código. Mediante la instanciación de un objeto que se crea a partir de una clase. Pero que además tienen la de tener sus propia identidad.</a:t>
            </a:r>
            <a:endParaRPr lang="es-CO" altLang="es-CO" sz="1500">
              <a:cs typeface="Arial" panose="020B0604020202020204" pitchFamily="34" charset="0"/>
            </a:endParaRPr>
          </a:p>
        </p:txBody>
      </p:sp>
      <p:graphicFrame>
        <p:nvGraphicFramePr>
          <p:cNvPr id="7" name="Diagrama 6">
            <a:extLst>
              <a:ext uri="{FF2B5EF4-FFF2-40B4-BE49-F238E27FC236}">
                <a16:creationId xmlns:a16="http://schemas.microsoft.com/office/drawing/2014/main" id="{8129C1CE-FCFB-41F4-BE18-44F8FF2D70A4}"/>
              </a:ext>
            </a:extLst>
          </p:cNvPr>
          <p:cNvGraphicFramePr/>
          <p:nvPr/>
        </p:nvGraphicFramePr>
        <p:xfrm>
          <a:off x="1703512" y="2215568"/>
          <a:ext cx="5525204" cy="452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advTm="1953">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0" name="Google Shape;480;p46">
            <a:extLst>
              <a:ext uri="{FF2B5EF4-FFF2-40B4-BE49-F238E27FC236}">
                <a16:creationId xmlns:a16="http://schemas.microsoft.com/office/drawing/2014/main" id="{A6D644FC-4125-42AB-AF12-71C8FF687AB5}"/>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6" y="345671"/>
            <a:ext cx="698934" cy="63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Google Shape;476;p46">
            <a:extLst>
              <a:ext uri="{FF2B5EF4-FFF2-40B4-BE49-F238E27FC236}">
                <a16:creationId xmlns:a16="http://schemas.microsoft.com/office/drawing/2014/main" id="{158254DF-0CE9-41D3-BB75-BC27BCC751C5}"/>
              </a:ext>
            </a:extLst>
          </p:cNvPr>
          <p:cNvSpPr/>
          <p:nvPr/>
        </p:nvSpPr>
        <p:spPr>
          <a:xfrm>
            <a:off x="855396" y="1290100"/>
            <a:ext cx="6129064" cy="4959350"/>
          </a:xfrm>
          <a:prstGeom prst="rect">
            <a:avLst/>
          </a:prstGeom>
          <a:solidFill>
            <a:schemeClr val="accent6">
              <a:lumMod val="20000"/>
              <a:lumOff val="80000"/>
            </a:schemeClr>
          </a:solidFill>
          <a:ln>
            <a:noFill/>
          </a:ln>
          <a:effectLst>
            <a:outerShdw blurRad="57150" dist="19050" dir="16440000" algn="bl" rotWithShape="0">
              <a:srgbClr val="000000">
                <a:alpha val="50000"/>
              </a:srgbClr>
            </a:outerShdw>
          </a:effectLst>
        </p:spPr>
        <p:txBody>
          <a:bodyPr spcFirstLastPara="1" lIns="91425" tIns="91425" rIns="91425" bIns="91425" anchor="ctr"/>
          <a:lstStyle/>
          <a:p>
            <a:pPr>
              <a:defRPr/>
            </a:pPr>
            <a:endParaRPr/>
          </a:p>
        </p:txBody>
      </p:sp>
      <p:sp>
        <p:nvSpPr>
          <p:cNvPr id="477" name="Google Shape;477;p46">
            <a:extLst>
              <a:ext uri="{FF2B5EF4-FFF2-40B4-BE49-F238E27FC236}">
                <a16:creationId xmlns:a16="http://schemas.microsoft.com/office/drawing/2014/main" id="{029D0956-0595-444F-8ECB-E92F610158A3}"/>
              </a:ext>
            </a:extLst>
          </p:cNvPr>
          <p:cNvSpPr>
            <a:spLocks noGrp="1" noChangeArrowheads="1"/>
          </p:cNvSpPr>
          <p:nvPr>
            <p:ph type="subTitle" idx="1"/>
          </p:nvPr>
        </p:nvSpPr>
        <p:spPr>
          <a:xfrm>
            <a:off x="1331605" y="1515709"/>
            <a:ext cx="4016304" cy="487362"/>
          </a:xfrm>
        </p:spPr>
        <p:txBody>
          <a:bodyPr/>
          <a:lstStyle/>
          <a:p>
            <a:pPr marL="0" indent="0">
              <a:spcBef>
                <a:spcPct val="0"/>
              </a:spcBef>
              <a:spcAft>
                <a:spcPct val="0"/>
              </a:spcAft>
            </a:pPr>
            <a:r>
              <a:rPr lang="es-CO" altLang="es-CO" dirty="0"/>
              <a:t>Modularidad</a:t>
            </a:r>
          </a:p>
        </p:txBody>
      </p:sp>
      <p:sp>
        <p:nvSpPr>
          <p:cNvPr id="478" name="Google Shape;478;p46">
            <a:extLst>
              <a:ext uri="{FF2B5EF4-FFF2-40B4-BE49-F238E27FC236}">
                <a16:creationId xmlns:a16="http://schemas.microsoft.com/office/drawing/2014/main" id="{C4C6B500-4077-4B73-8105-5BD85356FD35}"/>
              </a:ext>
            </a:extLst>
          </p:cNvPr>
          <p:cNvSpPr txBox="1">
            <a:spLocks noGrp="1"/>
          </p:cNvSpPr>
          <p:nvPr>
            <p:ph type="body" idx="2"/>
          </p:nvPr>
        </p:nvSpPr>
        <p:spPr>
          <a:xfrm>
            <a:off x="1331605" y="2092889"/>
            <a:ext cx="4989792" cy="1204912"/>
          </a:xfrm>
        </p:spPr>
        <p:txBody>
          <a:bodyPr rtlCol="0"/>
          <a:lstStyle/>
          <a:p>
            <a:pPr marL="127004" indent="0">
              <a:buNone/>
              <a:defRPr/>
            </a:pPr>
            <a:r>
              <a:rPr lang="es-ES" dirty="0"/>
              <a:t>Característica que permite dividir una aplicación en varias partes más pequeñas</a:t>
            </a:r>
          </a:p>
          <a:p>
            <a:pPr marL="127004" indent="0">
              <a:buNone/>
              <a:defRPr/>
            </a:pPr>
            <a:r>
              <a:rPr lang="es-ES" dirty="0"/>
              <a:t>(denominadas módulos), independientes unas de otras.</a:t>
            </a:r>
            <a:endParaRPr lang="es-CO" dirty="0"/>
          </a:p>
          <a:p>
            <a:pPr marL="0" indent="0">
              <a:spcBef>
                <a:spcPts val="1000"/>
              </a:spcBef>
              <a:spcAft>
                <a:spcPts val="1000"/>
              </a:spcAft>
              <a:buNone/>
              <a:defRPr/>
            </a:pPr>
            <a:endParaRPr dirty="0"/>
          </a:p>
        </p:txBody>
      </p:sp>
      <p:sp>
        <p:nvSpPr>
          <p:cNvPr id="27" name="Google Shape;477;p46">
            <a:extLst>
              <a:ext uri="{FF2B5EF4-FFF2-40B4-BE49-F238E27FC236}">
                <a16:creationId xmlns:a16="http://schemas.microsoft.com/office/drawing/2014/main" id="{00D605D4-95BC-4166-B28E-50D146172C06}"/>
              </a:ext>
            </a:extLst>
          </p:cNvPr>
          <p:cNvSpPr txBox="1">
            <a:spLocks noChangeArrowheads="1"/>
          </p:cNvSpPr>
          <p:nvPr/>
        </p:nvSpPr>
        <p:spPr bwMode="auto">
          <a:xfrm>
            <a:off x="1417599" y="2991533"/>
            <a:ext cx="401630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spcBef>
                <a:spcPct val="20000"/>
              </a:spcBef>
              <a:buChar char="•"/>
              <a:defRPr sz="3200">
                <a:solidFill>
                  <a:schemeClr val="tx1"/>
                </a:solidFill>
                <a:latin typeface="Arial" panose="020B0604020202020204" pitchFamily="34" charset="0"/>
              </a:defRPr>
            </a:lvl1pPr>
            <a:lvl2pPr marL="914400" indent="-317500">
              <a:spcBef>
                <a:spcPct val="20000"/>
              </a:spcBef>
              <a:buChar char="–"/>
              <a:defRPr sz="2800">
                <a:solidFill>
                  <a:schemeClr val="tx1"/>
                </a:solidFill>
                <a:latin typeface="Arial" panose="020B0604020202020204" pitchFamily="34" charset="0"/>
              </a:defRPr>
            </a:lvl2pPr>
            <a:lvl3pPr marL="1371600" indent="-317500">
              <a:spcBef>
                <a:spcPct val="20000"/>
              </a:spcBef>
              <a:buChar char="•"/>
              <a:defRPr sz="2400">
                <a:solidFill>
                  <a:schemeClr val="tx1"/>
                </a:solidFill>
                <a:latin typeface="Arial" panose="020B0604020202020204" pitchFamily="34" charset="0"/>
              </a:defRPr>
            </a:lvl3pPr>
            <a:lvl4pPr marL="1828800" indent="-317500">
              <a:spcBef>
                <a:spcPct val="20000"/>
              </a:spcBef>
              <a:buChar char="–"/>
              <a:defRPr sz="2000">
                <a:solidFill>
                  <a:schemeClr val="tx1"/>
                </a:solidFill>
                <a:latin typeface="Arial" panose="020B0604020202020204" pitchFamily="34" charset="0"/>
              </a:defRPr>
            </a:lvl4pPr>
            <a:lvl5pPr marL="2286000" indent="-317500">
              <a:spcBef>
                <a:spcPct val="20000"/>
              </a:spcBef>
              <a:buChar char="»"/>
              <a:defRPr sz="2000">
                <a:solidFill>
                  <a:schemeClr val="tx1"/>
                </a:solidFill>
                <a:latin typeface="Arial" panose="020B0604020202020204" pitchFamily="34" charset="0"/>
              </a:defRPr>
            </a:lvl5pPr>
            <a:lvl6pPr marL="2743200" indent="-317500"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317500"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317500"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3175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
                <a:srgbClr val="000000"/>
              </a:buClr>
              <a:buSzPts val="2000"/>
              <a:buFont typeface="Architects Daughter"/>
              <a:buNone/>
            </a:pPr>
            <a:r>
              <a:rPr lang="es-ES" altLang="es-CO" sz="2000" b="1" dirty="0">
                <a:solidFill>
                  <a:srgbClr val="000000"/>
                </a:solidFill>
                <a:latin typeface="Architects Daughter"/>
                <a:ea typeface="Architects Daughter"/>
                <a:cs typeface="Architects Daughter"/>
                <a:sym typeface="Architects Daughter"/>
              </a:rPr>
              <a:t>Ocultación</a:t>
            </a:r>
            <a:endParaRPr lang="es-CO" altLang="es-CO" sz="2000" b="1" dirty="0">
              <a:solidFill>
                <a:srgbClr val="000000"/>
              </a:solidFill>
              <a:latin typeface="Architects Daughter"/>
              <a:ea typeface="Architects Daughter"/>
              <a:cs typeface="Architects Daughter"/>
              <a:sym typeface="Architects Daughter"/>
            </a:endParaRPr>
          </a:p>
        </p:txBody>
      </p:sp>
      <p:sp>
        <p:nvSpPr>
          <p:cNvPr id="28" name="Google Shape;478;p46">
            <a:extLst>
              <a:ext uri="{FF2B5EF4-FFF2-40B4-BE49-F238E27FC236}">
                <a16:creationId xmlns:a16="http://schemas.microsoft.com/office/drawing/2014/main" id="{A201CD4D-89D8-4B35-8BD6-7532C860200B}"/>
              </a:ext>
            </a:extLst>
          </p:cNvPr>
          <p:cNvSpPr txBox="1">
            <a:spLocks noChangeArrowheads="1"/>
          </p:cNvSpPr>
          <p:nvPr/>
        </p:nvSpPr>
        <p:spPr bwMode="auto">
          <a:xfrm>
            <a:off x="1331605" y="3560200"/>
            <a:ext cx="4988046"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125413">
              <a:spcBef>
                <a:spcPct val="20000"/>
              </a:spcBef>
              <a:buChar char="•"/>
              <a:defRPr sz="3200">
                <a:solidFill>
                  <a:schemeClr val="tx1"/>
                </a:solidFill>
                <a:latin typeface="Arial" panose="020B0604020202020204" pitchFamily="34" charset="0"/>
              </a:defRPr>
            </a:lvl1pPr>
            <a:lvl2pPr marL="914400" indent="-330200">
              <a:spcBef>
                <a:spcPct val="20000"/>
              </a:spcBef>
              <a:buChar char="–"/>
              <a:defRPr sz="2800">
                <a:solidFill>
                  <a:schemeClr val="tx1"/>
                </a:solidFill>
                <a:latin typeface="Arial" panose="020B0604020202020204" pitchFamily="34" charset="0"/>
              </a:defRPr>
            </a:lvl2pPr>
            <a:lvl3pPr marL="1371600" indent="-330200">
              <a:spcBef>
                <a:spcPct val="20000"/>
              </a:spcBef>
              <a:buChar char="•"/>
              <a:defRPr sz="2400">
                <a:solidFill>
                  <a:schemeClr val="tx1"/>
                </a:solidFill>
                <a:latin typeface="Arial" panose="020B0604020202020204" pitchFamily="34" charset="0"/>
              </a:defRPr>
            </a:lvl3pPr>
            <a:lvl4pPr marL="1828800" indent="-330200">
              <a:spcBef>
                <a:spcPct val="20000"/>
              </a:spcBef>
              <a:buChar char="–"/>
              <a:defRPr sz="2000">
                <a:solidFill>
                  <a:schemeClr val="tx1"/>
                </a:solidFill>
                <a:latin typeface="Arial" panose="020B0604020202020204" pitchFamily="34" charset="0"/>
              </a:defRPr>
            </a:lvl4pPr>
            <a:lvl5pPr marL="2286000" indent="-330200">
              <a:spcBef>
                <a:spcPct val="20000"/>
              </a:spcBef>
              <a:buChar char="»"/>
              <a:defRPr sz="2000">
                <a:solidFill>
                  <a:schemeClr val="tx1"/>
                </a:solidFill>
                <a:latin typeface="Arial" panose="020B0604020202020204" pitchFamily="34" charset="0"/>
              </a:defRPr>
            </a:lvl5pPr>
            <a:lvl6pPr marL="2743200" indent="-330200"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330200"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330200"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3302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
                <a:srgbClr val="000000"/>
              </a:buClr>
              <a:buSzPts val="1600"/>
              <a:buFont typeface="Catamaran"/>
              <a:buNone/>
            </a:pPr>
            <a:r>
              <a:rPr lang="es-ES" altLang="es-CO" sz="1600" dirty="0">
                <a:solidFill>
                  <a:srgbClr val="000000"/>
                </a:solidFill>
                <a:latin typeface="Catamaran"/>
                <a:ea typeface="Catamaran"/>
                <a:cs typeface="Catamaran"/>
                <a:sym typeface="Catamaran"/>
              </a:rPr>
              <a:t>Los objetos están aislados del exterior, protegiendo a sus propiedades para no ser</a:t>
            </a:r>
          </a:p>
          <a:p>
            <a:pPr>
              <a:spcBef>
                <a:spcPct val="0"/>
              </a:spcBef>
              <a:buClr>
                <a:srgbClr val="000000"/>
              </a:buClr>
              <a:buSzPts val="1600"/>
              <a:buFont typeface="Catamaran"/>
              <a:buNone/>
            </a:pPr>
            <a:r>
              <a:rPr lang="es-ES" altLang="es-CO" sz="1600" dirty="0">
                <a:solidFill>
                  <a:srgbClr val="000000"/>
                </a:solidFill>
                <a:latin typeface="Catamaran"/>
                <a:ea typeface="Catamaran"/>
                <a:cs typeface="Catamaran"/>
                <a:sym typeface="Catamaran"/>
              </a:rPr>
              <a:t>modificadas por aquellos que no tengan derecho a acceder a las mismas</a:t>
            </a:r>
          </a:p>
        </p:txBody>
      </p:sp>
      <p:sp>
        <p:nvSpPr>
          <p:cNvPr id="41" name="Google Shape;476;p46">
            <a:extLst>
              <a:ext uri="{FF2B5EF4-FFF2-40B4-BE49-F238E27FC236}">
                <a16:creationId xmlns:a16="http://schemas.microsoft.com/office/drawing/2014/main" id="{3CC00A46-ADBC-4B6D-8502-4CFA0839CD59}"/>
              </a:ext>
            </a:extLst>
          </p:cNvPr>
          <p:cNvSpPr/>
          <p:nvPr/>
        </p:nvSpPr>
        <p:spPr>
          <a:xfrm>
            <a:off x="7727662" y="1290100"/>
            <a:ext cx="2952468" cy="4959350"/>
          </a:xfrm>
          <a:prstGeom prst="rect">
            <a:avLst/>
          </a:prstGeom>
          <a:solidFill>
            <a:schemeClr val="accent6">
              <a:lumMod val="20000"/>
              <a:lumOff val="80000"/>
            </a:schemeClr>
          </a:solidFill>
          <a:ln>
            <a:noFill/>
          </a:ln>
          <a:effectLst>
            <a:outerShdw blurRad="57150" dist="19050" dir="16440000" algn="bl" rotWithShape="0">
              <a:srgbClr val="000000">
                <a:alpha val="50000"/>
              </a:srgbClr>
            </a:outerShdw>
          </a:effectLst>
        </p:spPr>
        <p:txBody>
          <a:bodyPr spcFirstLastPara="1" lIns="91425" tIns="91425" rIns="91425" bIns="91425" anchor="ctr"/>
          <a:lstStyle/>
          <a:p>
            <a:pPr>
              <a:defRPr/>
            </a:pPr>
            <a:endParaRPr dirty="0"/>
          </a:p>
        </p:txBody>
      </p:sp>
      <p:sp>
        <p:nvSpPr>
          <p:cNvPr id="42" name="Google Shape;477;p46">
            <a:extLst>
              <a:ext uri="{FF2B5EF4-FFF2-40B4-BE49-F238E27FC236}">
                <a16:creationId xmlns:a16="http://schemas.microsoft.com/office/drawing/2014/main" id="{69D292CB-8DAB-4F4E-A803-1D1483962FA5}"/>
              </a:ext>
            </a:extLst>
          </p:cNvPr>
          <p:cNvSpPr txBox="1">
            <a:spLocks noChangeArrowheads="1"/>
          </p:cNvSpPr>
          <p:nvPr/>
        </p:nvSpPr>
        <p:spPr>
          <a:xfrm>
            <a:off x="7958446" y="1796870"/>
            <a:ext cx="2158320"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Definir la clase</a:t>
            </a:r>
          </a:p>
        </p:txBody>
      </p:sp>
      <p:sp>
        <p:nvSpPr>
          <p:cNvPr id="43" name="Google Shape;477;p46">
            <a:extLst>
              <a:ext uri="{FF2B5EF4-FFF2-40B4-BE49-F238E27FC236}">
                <a16:creationId xmlns:a16="http://schemas.microsoft.com/office/drawing/2014/main" id="{97375322-C91D-455A-8803-ECBF6BF241C3}"/>
              </a:ext>
            </a:extLst>
          </p:cNvPr>
          <p:cNvSpPr txBox="1">
            <a:spLocks noChangeArrowheads="1"/>
          </p:cNvSpPr>
          <p:nvPr/>
        </p:nvSpPr>
        <p:spPr>
          <a:xfrm>
            <a:off x="7958445" y="2391570"/>
            <a:ext cx="1992951"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Constructor</a:t>
            </a:r>
          </a:p>
        </p:txBody>
      </p:sp>
      <p:sp>
        <p:nvSpPr>
          <p:cNvPr id="44" name="Google Shape;477;p46">
            <a:extLst>
              <a:ext uri="{FF2B5EF4-FFF2-40B4-BE49-F238E27FC236}">
                <a16:creationId xmlns:a16="http://schemas.microsoft.com/office/drawing/2014/main" id="{1E4630FF-6EB7-4248-AF28-F0B6EF234316}"/>
              </a:ext>
            </a:extLst>
          </p:cNvPr>
          <p:cNvSpPr txBox="1">
            <a:spLocks noChangeArrowheads="1"/>
          </p:cNvSpPr>
          <p:nvPr/>
        </p:nvSpPr>
        <p:spPr>
          <a:xfrm>
            <a:off x="7958444" y="2941638"/>
            <a:ext cx="2255599"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Atributos</a:t>
            </a:r>
          </a:p>
        </p:txBody>
      </p:sp>
      <p:sp>
        <p:nvSpPr>
          <p:cNvPr id="45" name="Google Shape;477;p46">
            <a:extLst>
              <a:ext uri="{FF2B5EF4-FFF2-40B4-BE49-F238E27FC236}">
                <a16:creationId xmlns:a16="http://schemas.microsoft.com/office/drawing/2014/main" id="{42F69872-4DD1-4847-9B55-0A44104E9AA3}"/>
              </a:ext>
            </a:extLst>
          </p:cNvPr>
          <p:cNvSpPr txBox="1">
            <a:spLocks noChangeArrowheads="1"/>
          </p:cNvSpPr>
          <p:nvPr/>
        </p:nvSpPr>
        <p:spPr>
          <a:xfrm>
            <a:off x="7958444" y="3498005"/>
            <a:ext cx="2070773" cy="487362"/>
          </a:xfrm>
          <a:prstGeom prst="rect">
            <a:avLst/>
          </a:prstGeom>
        </p:spPr>
        <p:txBody>
          <a:bodyPr spcFirstLastPara="1" vert="horz" lIns="91425" tIns="91425" rIns="91425" bIns="91425" rtlCol="0" anchor="b">
            <a:noAutofit/>
          </a:bodyPr>
          <a:lstStyle>
            <a:lvl1pPr marL="228600" lvl="0" indent="-228600" algn="l" defTabSz="914400" rtl="0" eaLnBrk="1" latinLnBrk="0" hangingPunct="1">
              <a:lnSpc>
                <a:spcPct val="100000"/>
              </a:lnSpc>
              <a:spcBef>
                <a:spcPts val="0"/>
              </a:spcBef>
              <a:spcAft>
                <a:spcPts val="0"/>
              </a:spcAft>
              <a:buSzPts val="2000"/>
              <a:buFont typeface="Architects Daughter"/>
              <a:buNone/>
              <a:defRPr sz="2000" b="1" kern="1200">
                <a:solidFill>
                  <a:schemeClr val="tx1"/>
                </a:solidFill>
                <a:latin typeface="Architects Daughter"/>
                <a:ea typeface="Architects Daughter"/>
                <a:cs typeface="Architects Daughter"/>
                <a:sym typeface="Architects Daughter"/>
              </a:defRPr>
            </a:lvl1pPr>
            <a:lvl2pPr marL="685800" lvl="1"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2100"/>
              <a:buFont typeface="Arial" panose="020B0604020202020204" pitchFamily="34" charset="0"/>
              <a:buNone/>
              <a:defRPr sz="2100" kern="1200">
                <a:solidFill>
                  <a:schemeClr val="tx1"/>
                </a:solidFill>
                <a:latin typeface="+mn-lt"/>
                <a:ea typeface="+mn-ea"/>
                <a:cs typeface="+mn-cs"/>
              </a:defRPr>
            </a:lvl9pPr>
          </a:lstStyle>
          <a:p>
            <a:pPr marL="0" indent="0">
              <a:spcBef>
                <a:spcPct val="0"/>
              </a:spcBef>
              <a:spcAft>
                <a:spcPct val="0"/>
              </a:spcAft>
            </a:pPr>
            <a:r>
              <a:rPr lang="es-CO" altLang="es-CO" dirty="0"/>
              <a:t>Objetos</a:t>
            </a:r>
          </a:p>
        </p:txBody>
      </p:sp>
      <p:sp>
        <p:nvSpPr>
          <p:cNvPr id="46" name="Rectángulo 5">
            <a:extLst>
              <a:ext uri="{FF2B5EF4-FFF2-40B4-BE49-F238E27FC236}">
                <a16:creationId xmlns:a16="http://schemas.microsoft.com/office/drawing/2014/main" id="{25041DC4-7FE7-4D97-A132-A20D7A136C63}"/>
              </a:ext>
            </a:extLst>
          </p:cNvPr>
          <p:cNvSpPr/>
          <p:nvPr/>
        </p:nvSpPr>
        <p:spPr>
          <a:xfrm>
            <a:off x="1417599" y="258750"/>
            <a:ext cx="10265319" cy="7186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Título 1">
            <a:extLst>
              <a:ext uri="{FF2B5EF4-FFF2-40B4-BE49-F238E27FC236}">
                <a16:creationId xmlns:a16="http://schemas.microsoft.com/office/drawing/2014/main" id="{A0FC02F0-2EC9-45DE-A1F0-CA4B72428845}"/>
              </a:ext>
            </a:extLst>
          </p:cNvPr>
          <p:cNvSpPr txBox="1">
            <a:spLocks/>
          </p:cNvSpPr>
          <p:nvPr/>
        </p:nvSpPr>
        <p:spPr>
          <a:xfrm>
            <a:off x="1417600" y="300816"/>
            <a:ext cx="1038417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ltLang="es-CO" sz="2400" b="1" dirty="0"/>
              <a:t>La POO está compuesta por una serie de elementos que se detallan a continuación</a:t>
            </a:r>
            <a:endParaRPr lang="es-CO" sz="2400" b="1" dirty="0">
              <a:solidFill>
                <a:srgbClr val="38AA00"/>
              </a:solidFill>
              <a:latin typeface="Work Sans Light" pitchFamily="2" charset="77"/>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1000"/>
                                        <p:tgtEl>
                                          <p:spTgt spid="4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77"/>
                                        </p:tgtEl>
                                        <p:attrNameLst>
                                          <p:attrName>style.visibility</p:attrName>
                                        </p:attrNameLst>
                                      </p:cBhvr>
                                      <p:to>
                                        <p:strVal val="visible"/>
                                      </p:to>
                                    </p:set>
                                    <p:anim calcmode="lin" valueType="num">
                                      <p:cBhvr additive="base">
                                        <p:cTn id="10" dur="1000"/>
                                        <p:tgtEl>
                                          <p:spTgt spid="47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 calcmode="lin" valueType="num">
                                      <p:cBhvr additive="base">
                                        <p:cTn id="13" dur="1000"/>
                                        <p:tgtEl>
                                          <p:spTgt spid="47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p:tgtEl>
                                          <p:spTgt spid="2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p:tgtEl>
                                          <p:spTgt spid="28"/>
                                        </p:tgtEl>
                                        <p:attrNameLst>
                                          <p:attrName>ppt_x</p:attrName>
                                        </p:attrNameLst>
                                      </p:cBhvr>
                                      <p:tavLst>
                                        <p:tav tm="0">
                                          <p:val>
                                            <p:strVal val="#ppt_x-1"/>
                                          </p:val>
                                        </p:tav>
                                        <p:tav tm="100000">
                                          <p:val>
                                            <p:strVal val="#ppt_x"/>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000"/>
                                        <p:tgtEl>
                                          <p:spTgt spid="41"/>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1000"/>
                                        <p:tgtEl>
                                          <p:spTgt spid="42"/>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p:tgtEl>
                                          <p:spTgt spid="43"/>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p:tgtEl>
                                          <p:spTgt spid="44"/>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p:tgtEl>
                                          <p:spTgt spid="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2">
            <a:extLst>
              <a:ext uri="{FF2B5EF4-FFF2-40B4-BE49-F238E27FC236}">
                <a16:creationId xmlns:a16="http://schemas.microsoft.com/office/drawing/2014/main" id="{1CD52D3D-4067-469D-8CCC-C7200811C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358090"/>
            <a:ext cx="11104879" cy="5499910"/>
          </a:xfrm>
          <a:prstGeom prst="rect">
            <a:avLst/>
          </a:prstGeom>
        </p:spPr>
      </p:pic>
      <p:sp>
        <p:nvSpPr>
          <p:cNvPr id="2" name="Title 1">
            <a:extLst>
              <a:ext uri="{FF2B5EF4-FFF2-40B4-BE49-F238E27FC236}">
                <a16:creationId xmlns:a16="http://schemas.microsoft.com/office/drawing/2014/main" id="{5905A41E-65A6-4A14-A2DE-531185B1AF9F}"/>
              </a:ext>
            </a:extLst>
          </p:cNvPr>
          <p:cNvSpPr>
            <a:spLocks noGrp="1"/>
          </p:cNvSpPr>
          <p:nvPr>
            <p:ph type="title"/>
          </p:nvPr>
        </p:nvSpPr>
        <p:spPr>
          <a:xfrm>
            <a:off x="1417600" y="447164"/>
            <a:ext cx="6862800" cy="763600"/>
          </a:xfrm>
        </p:spPr>
        <p:txBody>
          <a:bodyPr/>
          <a:lstStyle/>
          <a:p>
            <a:r>
              <a:rPr lang="es-MX" dirty="0"/>
              <a:t>Tu portal soluciona tu reto</a:t>
            </a:r>
            <a:endParaRPr lang="es-CO" dirty="0"/>
          </a:p>
        </p:txBody>
      </p:sp>
      <p:sp>
        <p:nvSpPr>
          <p:cNvPr id="4" name="TextBox 3">
            <a:extLst>
              <a:ext uri="{FF2B5EF4-FFF2-40B4-BE49-F238E27FC236}">
                <a16:creationId xmlns:a16="http://schemas.microsoft.com/office/drawing/2014/main" id="{3415FD89-17CA-4686-9E8D-84E40B8C6177}"/>
              </a:ext>
            </a:extLst>
          </p:cNvPr>
          <p:cNvSpPr txBox="1"/>
          <p:nvPr/>
        </p:nvSpPr>
        <p:spPr>
          <a:xfrm>
            <a:off x="1584475" y="2256647"/>
            <a:ext cx="6168571" cy="1528945"/>
          </a:xfrm>
          <a:prstGeom prst="rect">
            <a:avLst/>
          </a:prstGeom>
          <a:solidFill>
            <a:schemeClr val="bg1"/>
          </a:solidFill>
        </p:spPr>
        <p:txBody>
          <a:bodyPr wrap="square">
            <a:spAutoFit/>
          </a:bodyPr>
          <a:lstStyle/>
          <a:p>
            <a:pPr algn="l"/>
            <a:r>
              <a:rPr lang="es-CO" sz="1867" dirty="0">
                <a:latin typeface="LinLibertine"/>
              </a:rPr>
              <a:t>Puedes aprovechar</a:t>
            </a:r>
          </a:p>
          <a:p>
            <a:pPr algn="l"/>
            <a:r>
              <a:rPr lang="es-MX" sz="1867" dirty="0">
                <a:latin typeface="LinLibertine"/>
              </a:rPr>
              <a:t>las capacidades que proporciona HTML y CSS para incluir imágenes, sonidos, animaciones, etc.</a:t>
            </a:r>
          </a:p>
          <a:p>
            <a:pPr algn="l"/>
            <a:r>
              <a:rPr lang="es-MX" sz="1867" dirty="0">
                <a:latin typeface="LinLibertine"/>
              </a:rPr>
              <a:t>para representar acciones de objetos; por ejemplo, La cicla que anda. El carro que gira, apaga, enciende.</a:t>
            </a:r>
            <a:endParaRPr lang="es-CO" sz="2400" dirty="0"/>
          </a:p>
        </p:txBody>
      </p:sp>
      <p:pic>
        <p:nvPicPr>
          <p:cNvPr id="6" name="Picture 5" descr="A picture containing text&#10;&#10;Description automatically generated">
            <a:extLst>
              <a:ext uri="{FF2B5EF4-FFF2-40B4-BE49-F238E27FC236}">
                <a16:creationId xmlns:a16="http://schemas.microsoft.com/office/drawing/2014/main" id="{ADD60D97-D6D2-43C2-978D-0FE4924B9DB1}"/>
              </a:ext>
            </a:extLst>
          </p:cNvPr>
          <p:cNvPicPr>
            <a:picLocks noChangeAspect="1"/>
          </p:cNvPicPr>
          <p:nvPr/>
        </p:nvPicPr>
        <p:blipFill>
          <a:blip r:embed="rId4"/>
          <a:stretch>
            <a:fillRect/>
          </a:stretch>
        </p:blipFill>
        <p:spPr>
          <a:xfrm>
            <a:off x="7862511" y="1651992"/>
            <a:ext cx="1905000" cy="4267200"/>
          </a:xfrm>
          <a:prstGeom prst="rect">
            <a:avLst/>
          </a:prstGeom>
        </p:spPr>
      </p:pic>
    </p:spTree>
    <p:extLst>
      <p:ext uri="{BB962C8B-B14F-4D97-AF65-F5344CB8AC3E}">
        <p14:creationId xmlns:p14="http://schemas.microsoft.com/office/powerpoint/2010/main" val="90748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E8E7-9DC2-4EC4-A198-A53E0D39D48B}"/>
              </a:ext>
            </a:extLst>
          </p:cNvPr>
          <p:cNvSpPr>
            <a:spLocks noGrp="1"/>
          </p:cNvSpPr>
          <p:nvPr>
            <p:ph type="title"/>
          </p:nvPr>
        </p:nvSpPr>
        <p:spPr/>
        <p:txBody>
          <a:bodyPr/>
          <a:lstStyle/>
          <a:p>
            <a:r>
              <a:rPr lang="es-MX" dirty="0"/>
              <a:t>Ejercicios P.O.O PHP</a:t>
            </a:r>
            <a:endParaRPr lang="es-CO" dirty="0"/>
          </a:p>
        </p:txBody>
      </p:sp>
      <p:sp>
        <p:nvSpPr>
          <p:cNvPr id="4" name="TextBox 3">
            <a:extLst>
              <a:ext uri="{FF2B5EF4-FFF2-40B4-BE49-F238E27FC236}">
                <a16:creationId xmlns:a16="http://schemas.microsoft.com/office/drawing/2014/main" id="{45F13211-398A-4379-AA9B-0628524B7EBA}"/>
              </a:ext>
            </a:extLst>
          </p:cNvPr>
          <p:cNvSpPr txBox="1"/>
          <p:nvPr/>
        </p:nvSpPr>
        <p:spPr>
          <a:xfrm>
            <a:off x="249876" y="1556966"/>
            <a:ext cx="6168571" cy="4402167"/>
          </a:xfrm>
          <a:prstGeom prst="rect">
            <a:avLst/>
          </a:prstGeom>
          <a:solidFill>
            <a:schemeClr val="bg1"/>
          </a:solidFill>
        </p:spPr>
        <p:txBody>
          <a:bodyPr wrap="square">
            <a:spAutoFit/>
          </a:bodyPr>
          <a:lstStyle/>
          <a:p>
            <a:pPr algn="l"/>
            <a:r>
              <a:rPr lang="es-MX" sz="1867" dirty="0">
                <a:latin typeface="LinLibertine"/>
              </a:rPr>
              <a:t>Crea la clase </a:t>
            </a:r>
            <a:r>
              <a:rPr lang="es-MX" sz="1467" dirty="0" err="1">
                <a:latin typeface="AnonymousPro"/>
              </a:rPr>
              <a:t>Vehiculo</a:t>
            </a:r>
            <a:r>
              <a:rPr lang="es-MX" sz="1867" dirty="0">
                <a:latin typeface="LinLibertine"/>
              </a:rPr>
              <a:t>, así como las clases </a:t>
            </a:r>
            <a:r>
              <a:rPr lang="es-MX" sz="1467" dirty="0">
                <a:latin typeface="AnonymousPro"/>
              </a:rPr>
              <a:t>Bicicleta </a:t>
            </a:r>
            <a:r>
              <a:rPr lang="es-MX" sz="1867" dirty="0">
                <a:latin typeface="LinLibertine"/>
              </a:rPr>
              <a:t>y </a:t>
            </a:r>
            <a:r>
              <a:rPr lang="es-MX" sz="1467" dirty="0">
                <a:latin typeface="AnonymousPro"/>
              </a:rPr>
              <a:t>Coche </a:t>
            </a:r>
            <a:r>
              <a:rPr lang="es-MX" sz="1867" dirty="0">
                <a:latin typeface="LinLibertine"/>
              </a:rPr>
              <a:t>como subclases de la primera. Para la clase </a:t>
            </a:r>
            <a:r>
              <a:rPr lang="es-MX" sz="1467" dirty="0" err="1">
                <a:latin typeface="AnonymousPro"/>
              </a:rPr>
              <a:t>Vehiculo</a:t>
            </a:r>
            <a:r>
              <a:rPr lang="es-MX" sz="1867" dirty="0">
                <a:latin typeface="LinLibertine"/>
              </a:rPr>
              <a:t>, crea los métodos de clase </a:t>
            </a:r>
            <a:r>
              <a:rPr lang="es-MX" sz="1467" dirty="0" err="1">
                <a:latin typeface="AnonymousPro"/>
              </a:rPr>
              <a:t>getVehiculosCreados</a:t>
            </a:r>
            <a:r>
              <a:rPr lang="es-MX" sz="1467" dirty="0">
                <a:latin typeface="AnonymousPro"/>
              </a:rPr>
              <a:t>() </a:t>
            </a:r>
            <a:r>
              <a:rPr lang="es-MX" sz="1867" dirty="0">
                <a:latin typeface="LinLibertine"/>
              </a:rPr>
              <a:t>y </a:t>
            </a:r>
            <a:r>
              <a:rPr lang="es-MX" sz="1467" dirty="0" err="1">
                <a:latin typeface="AnonymousPro"/>
              </a:rPr>
              <a:t>getKmTotales</a:t>
            </a:r>
            <a:r>
              <a:rPr lang="es-MX" sz="1467" dirty="0">
                <a:latin typeface="AnonymousPro"/>
              </a:rPr>
              <a:t>()</a:t>
            </a:r>
            <a:r>
              <a:rPr lang="es-MX" sz="1867" dirty="0">
                <a:latin typeface="LinLibertine"/>
              </a:rPr>
              <a:t>; así como el</a:t>
            </a:r>
          </a:p>
          <a:p>
            <a:pPr algn="l"/>
            <a:r>
              <a:rPr lang="es-MX" sz="1867" dirty="0">
                <a:highlight>
                  <a:srgbClr val="FFFF00"/>
                </a:highlight>
                <a:latin typeface="LinLibertine"/>
              </a:rPr>
              <a:t>método de instancia </a:t>
            </a:r>
            <a:r>
              <a:rPr lang="es-MX" sz="1467" dirty="0" err="1">
                <a:highlight>
                  <a:srgbClr val="FFFF00"/>
                </a:highlight>
                <a:latin typeface="AnonymousPro"/>
              </a:rPr>
              <a:t>getKmRecorridos</a:t>
            </a:r>
            <a:r>
              <a:rPr lang="es-MX" sz="1467" dirty="0">
                <a:highlight>
                  <a:srgbClr val="FFFF00"/>
                </a:highlight>
                <a:latin typeface="AnonymousPro"/>
              </a:rPr>
              <a:t>()</a:t>
            </a:r>
            <a:r>
              <a:rPr lang="es-MX" sz="1867" dirty="0">
                <a:highlight>
                  <a:srgbClr val="FFFF00"/>
                </a:highlight>
                <a:latin typeface="LinLibertine"/>
              </a:rPr>
              <a:t>. </a:t>
            </a:r>
            <a:r>
              <a:rPr lang="es-MX" sz="1867" dirty="0">
                <a:latin typeface="LinLibertine"/>
              </a:rPr>
              <a:t>Crea también algún método específico para cada una de</a:t>
            </a:r>
          </a:p>
          <a:p>
            <a:pPr algn="l"/>
            <a:r>
              <a:rPr lang="es-MX" sz="1867" dirty="0">
                <a:latin typeface="LinLibertine"/>
              </a:rPr>
              <a:t>las subclases. Prueba las clases creadas mediante una aplicación que realice, al menos, las siguientes</a:t>
            </a:r>
          </a:p>
          <a:p>
            <a:pPr algn="l"/>
            <a:r>
              <a:rPr lang="es-CO" sz="1867" dirty="0">
                <a:latin typeface="LinLibertine"/>
              </a:rPr>
              <a:t>acciones:</a:t>
            </a:r>
          </a:p>
          <a:p>
            <a:pPr algn="l"/>
            <a:r>
              <a:rPr lang="es-CO" sz="1867" dirty="0">
                <a:latin typeface="LinLibertine"/>
              </a:rPr>
              <a:t>• Anda con la bicicleta</a:t>
            </a:r>
          </a:p>
          <a:p>
            <a:pPr algn="l"/>
            <a:r>
              <a:rPr lang="es-MX" sz="1867" dirty="0">
                <a:latin typeface="LinLibertine"/>
              </a:rPr>
              <a:t>• Haz el caballito con la bicicleta</a:t>
            </a:r>
          </a:p>
          <a:p>
            <a:pPr algn="l"/>
            <a:r>
              <a:rPr lang="es-CO" sz="1867" dirty="0">
                <a:latin typeface="LinLibertine"/>
              </a:rPr>
              <a:t>• Anda con el coche</a:t>
            </a:r>
          </a:p>
          <a:p>
            <a:pPr algn="l"/>
            <a:r>
              <a:rPr lang="es-MX" sz="1867" dirty="0">
                <a:latin typeface="LinLibertine"/>
              </a:rPr>
              <a:t>• Quema rueda con el coche</a:t>
            </a:r>
          </a:p>
          <a:p>
            <a:pPr algn="l"/>
            <a:r>
              <a:rPr lang="es-MX" sz="1867" dirty="0">
                <a:latin typeface="LinLibertine"/>
              </a:rPr>
              <a:t>• Ver kilometraje de la bicicleta</a:t>
            </a:r>
          </a:p>
          <a:p>
            <a:pPr algn="l"/>
            <a:r>
              <a:rPr lang="es-CO" sz="1867" dirty="0">
                <a:latin typeface="LinLibertine"/>
              </a:rPr>
              <a:t>• Ver kilometraje del coche</a:t>
            </a:r>
          </a:p>
          <a:p>
            <a:pPr algn="l"/>
            <a:r>
              <a:rPr lang="es-CO" sz="1867" dirty="0">
                <a:latin typeface="LinLibertine"/>
              </a:rPr>
              <a:t>• Ver kilometraje total</a:t>
            </a:r>
            <a:endParaRPr lang="es-CO" sz="2400" dirty="0"/>
          </a:p>
        </p:txBody>
      </p:sp>
      <mc:AlternateContent xmlns:mc="http://schemas.openxmlformats.org/markup-compatibility/2006">
        <mc:Choice xmlns:am3d="http://schemas.microsoft.com/office/drawing/2017/model3d" Requires="am3d">
          <p:graphicFrame>
            <p:nvGraphicFramePr>
              <p:cNvPr id="5" name="3D Model 4" descr="Bicycle">
                <a:extLst>
                  <a:ext uri="{FF2B5EF4-FFF2-40B4-BE49-F238E27FC236}">
                    <a16:creationId xmlns:a16="http://schemas.microsoft.com/office/drawing/2014/main" id="{AC6783C0-5089-4B56-B1D0-DD9B7EEC6AEC}"/>
                  </a:ext>
                </a:extLst>
              </p:cNvPr>
              <p:cNvGraphicFramePr>
                <a:graphicFrameLocks/>
              </p:cNvGraphicFramePr>
              <p:nvPr>
                <p:extLst>
                  <p:ext uri="{D42A27DB-BD31-4B8C-83A1-F6EECF244321}">
                    <p14:modId xmlns:p14="http://schemas.microsoft.com/office/powerpoint/2010/main" val="1415002353"/>
                  </p:ext>
                </p:extLst>
              </p:nvPr>
            </p:nvGraphicFramePr>
            <p:xfrm>
              <a:off x="7213322" y="2228802"/>
              <a:ext cx="3319390" cy="2211653"/>
            </p:xfrm>
            <a:graphic>
              <a:graphicData uri="http://schemas.microsoft.com/office/drawing/2017/model3d">
                <am3d:model3d r:embed="rId2">
                  <am3d:spPr>
                    <a:xfrm>
                      <a:off x="0" y="0"/>
                      <a:ext cx="3319390" cy="2211653"/>
                    </a:xfrm>
                    <a:prstGeom prst="rect">
                      <a:avLst/>
                    </a:prstGeom>
                    <a:ln>
                      <a:noFill/>
                    </a:ln>
                  </am3d:spPr>
                  <am3d:camera>
                    <am3d:pos x="0" y="0" z="56222182"/>
                    <am3d:up dx="0" dy="36000000" dz="0"/>
                    <am3d:lookAt x="0" y="0" z="0"/>
                    <am3d:perspective fov="1518484"/>
                  </am3d:camera>
                  <am3d:trans>
                    <am3d:meterPerModelUnit n="1919265" d="1000000"/>
                    <am3d:preTrans dx="0" dy="-10663436" dz="-369062"/>
                    <am3d:scale>
                      <am3d:sx n="1000000" d="1000000"/>
                      <am3d:sy n="1000000" d="1000000"/>
                      <am3d:sz n="1000000" d="1000000"/>
                    </am3d:scale>
                    <am3d:rot ax="1605385" ay="-2543281" az="-1126363"/>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icycle">
                <a:extLst>
                  <a:ext uri="{FF2B5EF4-FFF2-40B4-BE49-F238E27FC236}">
                    <a16:creationId xmlns:a16="http://schemas.microsoft.com/office/drawing/2014/main" id="{AC6783C0-5089-4B56-B1D0-DD9B7EEC6AEC}"/>
                  </a:ext>
                </a:extLst>
              </p:cNvPr>
              <p:cNvPicPr>
                <a:picLocks noGrp="1" noRot="1" noChangeAspect="1" noMove="1" noResize="1" noEditPoints="1" noAdjustHandles="1" noChangeArrowheads="1" noChangeShapeType="1" noCrop="1"/>
              </p:cNvPicPr>
              <p:nvPr/>
            </p:nvPicPr>
            <p:blipFill>
              <a:blip r:embed="rId3"/>
              <a:stretch>
                <a:fillRect/>
              </a:stretch>
            </p:blipFill>
            <p:spPr>
              <a:xfrm>
                <a:off x="7213322" y="2228802"/>
                <a:ext cx="3319390" cy="2211653"/>
              </a:xfrm>
              <a:prstGeom prst="rect">
                <a:avLst/>
              </a:prstGeom>
              <a:ln>
                <a:noFill/>
              </a:ln>
            </p:spPr>
          </p:pic>
        </mc:Fallback>
      </mc:AlternateContent>
    </p:spTree>
    <p:extLst>
      <p:ext uri="{BB962C8B-B14F-4D97-AF65-F5344CB8AC3E}">
        <p14:creationId xmlns:p14="http://schemas.microsoft.com/office/powerpoint/2010/main" val="266774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
            <a:extLst>
              <a:ext uri="{FF2B5EF4-FFF2-40B4-BE49-F238E27FC236}">
                <a16:creationId xmlns:a16="http://schemas.microsoft.com/office/drawing/2014/main" id="{80BCE26F-C697-4328-A66D-730F6AB1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E1701AF-0EE9-4FA2-B7C8-C207BBED2515}"/>
              </a:ext>
            </a:extLst>
          </p:cNvPr>
          <p:cNvPicPr>
            <a:picLocks noChangeAspect="1"/>
          </p:cNvPicPr>
          <p:nvPr/>
        </p:nvPicPr>
        <p:blipFill>
          <a:blip r:embed="rId4"/>
          <a:stretch>
            <a:fillRect/>
          </a:stretch>
        </p:blipFill>
        <p:spPr>
          <a:xfrm>
            <a:off x="8409226" y="952595"/>
            <a:ext cx="1905000" cy="4267200"/>
          </a:xfrm>
          <a:prstGeom prst="rect">
            <a:avLst/>
          </a:prstGeom>
        </p:spPr>
      </p:pic>
      <p:sp>
        <p:nvSpPr>
          <p:cNvPr id="11" name="Rectángulo 5">
            <a:extLst>
              <a:ext uri="{FF2B5EF4-FFF2-40B4-BE49-F238E27FC236}">
                <a16:creationId xmlns:a16="http://schemas.microsoft.com/office/drawing/2014/main" id="{3CF4D585-D0CE-425B-BC90-F4C63E2A3B5E}"/>
              </a:ext>
            </a:extLst>
          </p:cNvPr>
          <p:cNvSpPr/>
          <p:nvPr/>
        </p:nvSpPr>
        <p:spPr>
          <a:xfrm>
            <a:off x="1417600" y="440675"/>
            <a:ext cx="5039576" cy="511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1">
            <a:extLst>
              <a:ext uri="{FF2B5EF4-FFF2-40B4-BE49-F238E27FC236}">
                <a16:creationId xmlns:a16="http://schemas.microsoft.com/office/drawing/2014/main" id="{13FBB53B-A45D-4791-BBFA-7CD3511A560A}"/>
              </a:ext>
            </a:extLst>
          </p:cNvPr>
          <p:cNvSpPr txBox="1">
            <a:spLocks/>
          </p:cNvSpPr>
          <p:nvPr/>
        </p:nvSpPr>
        <p:spPr>
          <a:xfrm>
            <a:off x="1432126" y="358336"/>
            <a:ext cx="791507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Solución</a:t>
            </a:r>
          </a:p>
        </p:txBody>
      </p:sp>
      <p:pic>
        <p:nvPicPr>
          <p:cNvPr id="14" name="Picture 13" descr="A screenshot of a computer&#10;&#10;Description automatically generated with medium confidence">
            <a:extLst>
              <a:ext uri="{FF2B5EF4-FFF2-40B4-BE49-F238E27FC236}">
                <a16:creationId xmlns:a16="http://schemas.microsoft.com/office/drawing/2014/main" id="{D0525606-6088-4993-BED1-612142F4258F}"/>
              </a:ext>
            </a:extLst>
          </p:cNvPr>
          <p:cNvPicPr>
            <a:picLocks noChangeAspect="1"/>
          </p:cNvPicPr>
          <p:nvPr/>
        </p:nvPicPr>
        <p:blipFill>
          <a:blip r:embed="rId5"/>
          <a:stretch>
            <a:fillRect/>
          </a:stretch>
        </p:blipFill>
        <p:spPr>
          <a:xfrm>
            <a:off x="939800" y="1117273"/>
            <a:ext cx="6007270" cy="5382391"/>
          </a:xfrm>
          <a:prstGeom prst="rect">
            <a:avLst/>
          </a:prstGeom>
        </p:spPr>
      </p:pic>
    </p:spTree>
    <p:extLst>
      <p:ext uri="{BB962C8B-B14F-4D97-AF65-F5344CB8AC3E}">
        <p14:creationId xmlns:p14="http://schemas.microsoft.com/office/powerpoint/2010/main" val="3417627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717D-110B-42BE-8450-07165D3EEC3C}"/>
              </a:ext>
            </a:extLst>
          </p:cNvPr>
          <p:cNvSpPr>
            <a:spLocks noGrp="1"/>
          </p:cNvSpPr>
          <p:nvPr>
            <p:ph type="title"/>
          </p:nvPr>
        </p:nvSpPr>
        <p:spPr>
          <a:xfrm>
            <a:off x="96253" y="456789"/>
            <a:ext cx="10033255" cy="763600"/>
          </a:xfrm>
        </p:spPr>
        <p:txBody>
          <a:bodyPr/>
          <a:lstStyle/>
          <a:p>
            <a:r>
              <a:rPr lang="es-MX" sz="2400" dirty="0"/>
              <a:t>Creación de clase: Vehículo, atributos, __</a:t>
            </a:r>
            <a:r>
              <a:rPr lang="es-MX" sz="2400" dirty="0" err="1"/>
              <a:t>construct</a:t>
            </a:r>
            <a:r>
              <a:rPr lang="es-MX" sz="2400" dirty="0"/>
              <a:t>. objetos</a:t>
            </a:r>
            <a:endParaRPr lang="es-CO" sz="2400" dirty="0"/>
          </a:p>
        </p:txBody>
      </p:sp>
      <p:sp>
        <p:nvSpPr>
          <p:cNvPr id="4" name="TextBox 3">
            <a:extLst>
              <a:ext uri="{FF2B5EF4-FFF2-40B4-BE49-F238E27FC236}">
                <a16:creationId xmlns:a16="http://schemas.microsoft.com/office/drawing/2014/main" id="{71664EEC-3F06-4023-B28E-00E2649F9F24}"/>
              </a:ext>
            </a:extLst>
          </p:cNvPr>
          <p:cNvSpPr txBox="1"/>
          <p:nvPr/>
        </p:nvSpPr>
        <p:spPr>
          <a:xfrm>
            <a:off x="876300" y="1502688"/>
            <a:ext cx="8989060" cy="5216813"/>
          </a:xfrm>
          <a:prstGeom prst="rect">
            <a:avLst/>
          </a:prstGeom>
          <a:noFill/>
        </p:spPr>
        <p:txBody>
          <a:bodyPr wrap="square">
            <a:spAutoFit/>
          </a:bodyPr>
          <a:lstStyle/>
          <a:p>
            <a:r>
              <a:rPr lang="es-MX" sz="9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&lt;?</a:t>
            </a:r>
            <a:r>
              <a:rPr lang="es-MX" sz="1200" b="0" dirty="0" err="1">
                <a:solidFill>
                  <a:srgbClr val="569CD6"/>
                </a:solidFill>
                <a:effectLst/>
                <a:latin typeface="Consolas" panose="020B0609020204030204" pitchFamily="49" charset="0"/>
              </a:rPr>
              <a:t>php</a:t>
            </a:r>
            <a:endParaRPr lang="es-MX" sz="1200" b="0" dirty="0">
              <a:solidFill>
                <a:srgbClr val="FFFFFF"/>
              </a:solidFill>
              <a:effectLst/>
              <a:latin typeface="Consolas" panose="020B0609020204030204" pitchFamily="49" charset="0"/>
            </a:endParaRPr>
          </a:p>
          <a:p>
            <a:r>
              <a:rPr lang="es-MX" sz="1200" b="0" dirty="0" err="1">
                <a:solidFill>
                  <a:srgbClr val="569CD6"/>
                </a:solidFill>
                <a:effectLst/>
                <a:latin typeface="Consolas" panose="020B0609020204030204" pitchFamily="49" charset="0"/>
              </a:rPr>
              <a:t>class</a:t>
            </a:r>
            <a:r>
              <a:rPr lang="es-MX" sz="1200" b="0" dirty="0">
                <a:solidFill>
                  <a:srgbClr val="FFFFFF"/>
                </a:solidFill>
                <a:effectLst/>
                <a:latin typeface="Consolas" panose="020B0609020204030204" pitchFamily="49" charset="0"/>
              </a:rPr>
              <a:t> </a:t>
            </a:r>
            <a:r>
              <a:rPr lang="es-MX" sz="1200" b="0" dirty="0" err="1">
                <a:solidFill>
                  <a:srgbClr val="4EC9B0"/>
                </a:solidFill>
                <a:effectLst/>
                <a:latin typeface="Consolas" panose="020B0609020204030204" pitchFamily="49" charset="0"/>
              </a:rPr>
              <a:t>Vehiculo</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id_vehiculo</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numero_ruedas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p>
          <a:p>
            <a:r>
              <a:rPr lang="es-MX" sz="1200" b="0" dirty="0">
                <a:solidFill>
                  <a:srgbClr val="FFFFFF"/>
                </a:solidFill>
                <a:effectLst/>
                <a:latin typeface="Consolas" panose="020B0609020204030204" pitchFamily="49" charset="0"/>
              </a:rPr>
              <a:t>    </a:t>
            </a:r>
            <a:r>
              <a:rPr lang="es-MX" sz="1200" b="0" dirty="0">
                <a:solidFill>
                  <a:srgbClr val="7CA668"/>
                </a:solidFill>
                <a:effectLst/>
                <a:latin typeface="Consolas" panose="020B0609020204030204" pitchFamily="49" charset="0"/>
              </a:rPr>
              <a:t>/**</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 Default constructor</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FFFFFF"/>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function</a:t>
            </a:r>
            <a:r>
              <a:rPr lang="es-MX" sz="1200" b="0" dirty="0">
                <a:solidFill>
                  <a:srgbClr val="FFFFFF"/>
                </a:solidFill>
                <a:effectLst/>
                <a:latin typeface="Consolas" panose="020B0609020204030204" pitchFamily="49" charset="0"/>
              </a:rPr>
              <a:t> </a:t>
            </a:r>
            <a:r>
              <a:rPr lang="es-MX" sz="1200" b="0" dirty="0">
                <a:solidFill>
                  <a:srgbClr val="DCDCAA"/>
                </a:solidFill>
                <a:effectLst/>
                <a:latin typeface="Consolas" panose="020B0609020204030204" pitchFamily="49" charset="0"/>
              </a:rPr>
              <a:t>__</a:t>
            </a:r>
            <a:r>
              <a:rPr lang="es-MX" sz="1200" b="0" dirty="0" err="1">
                <a:solidFill>
                  <a:srgbClr val="DCDCAA"/>
                </a:solidFill>
                <a:effectLst/>
                <a:latin typeface="Consolas" panose="020B0609020204030204" pitchFamily="49" charset="0"/>
              </a:rPr>
              <a:t>construct</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$id_</a:t>
            </a:r>
            <a:r>
              <a:rPr lang="es-MX" sz="1200" b="0" dirty="0" err="1">
                <a:solidFill>
                  <a:srgbClr val="9CDCFE"/>
                </a:solidFill>
                <a:effectLst/>
                <a:latin typeface="Consolas" panose="020B0609020204030204" pitchFamily="49" charset="0"/>
              </a:rPr>
              <a:t>vehiculo</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D4D4D4"/>
                </a:solidFill>
                <a:effectLst/>
                <a:latin typeface="Consolas" panose="020B0609020204030204" pitchFamily="49" charset="0"/>
              </a:rPr>
              <a:t>=</a:t>
            </a:r>
            <a:r>
              <a:rPr lang="es-MX" sz="1200" b="0" dirty="0">
                <a:solidFill>
                  <a:srgbClr val="B5CEA8"/>
                </a:solidFill>
                <a:effectLst/>
                <a:latin typeface="Consolas" panose="020B0609020204030204" pitchFamily="49" charset="0"/>
              </a:rPr>
              <a:t>0</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$numero_ruedas</a:t>
            </a:r>
            <a:r>
              <a:rPr lang="es-MX" sz="1200" b="0" dirty="0">
                <a:solidFill>
                  <a:srgbClr val="D4D4D4"/>
                </a:solidFill>
                <a:effectLst/>
                <a:latin typeface="Consolas" panose="020B0609020204030204" pitchFamily="49" charset="0"/>
              </a:rPr>
              <a:t>=</a:t>
            </a:r>
            <a:r>
              <a:rPr lang="es-MX" sz="1200" b="0" dirty="0">
                <a:solidFill>
                  <a:srgbClr val="B5CEA8"/>
                </a:solidFill>
                <a:effectLst/>
                <a:latin typeface="Consolas" panose="020B0609020204030204" pitchFamily="49" charset="0"/>
              </a:rPr>
              <a:t>4</a:t>
            </a:r>
            <a:r>
              <a:rPr lang="es-MX" sz="1200" b="0" dirty="0">
                <a:solidFill>
                  <a:srgbClr val="FFFFFF"/>
                </a:solidFill>
                <a:effectLst/>
                <a:latin typeface="Consolas" panose="020B0609020204030204" pitchFamily="49" charset="0"/>
              </a:rPr>
              <a:t>,</a:t>
            </a:r>
            <a:r>
              <a:rPr lang="es-MX" sz="1200" b="0" dirty="0">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p>
          <a:p>
            <a:r>
              <a:rPr lang="es-MX" sz="1200" b="0" dirty="0">
                <a:solidFill>
                  <a:srgbClr val="FFFFFF"/>
                </a:solidFill>
                <a:effectLst/>
                <a:latin typeface="Consolas" panose="020B0609020204030204" pitchFamily="49" charset="0"/>
              </a:rPr>
              <a:t>        </a:t>
            </a:r>
            <a:r>
              <a:rPr lang="es-MX" sz="1200" b="0" dirty="0">
                <a:solidFill>
                  <a:srgbClr val="7CA668"/>
                </a:solidFill>
                <a:effectLst/>
                <a:latin typeface="Consolas" panose="020B0609020204030204" pitchFamily="49" charset="0"/>
              </a:rPr>
              <a:t>/** Un constructor es un método especial de una clase que se ejecuta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*automáticamente al crear un objeto de dicha clase. El constructor se utiliza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*para inicializar el objeto con los valores iniciales de sus propiedades y </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*realizar cualquier otra tarea necesaria antes de que el objeto sea utilizado por el programa.</a:t>
            </a:r>
            <a:endParaRPr lang="es-MX" sz="1200" b="0" dirty="0">
              <a:solidFill>
                <a:srgbClr val="FFFFFF"/>
              </a:solidFill>
              <a:effectLst/>
              <a:latin typeface="Consolas" panose="020B0609020204030204" pitchFamily="49" charset="0"/>
            </a:endParaRPr>
          </a:p>
          <a:p>
            <a:r>
              <a:rPr lang="es-MX" sz="1200" b="0" dirty="0">
                <a:solidFill>
                  <a:srgbClr val="7CA668"/>
                </a:solidFill>
                <a:effectLst/>
                <a:latin typeface="Consolas" panose="020B0609020204030204" pitchFamily="49" charset="0"/>
              </a:rPr>
              <a:t>        */</a:t>
            </a:r>
            <a:endParaRPr lang="es-MX" sz="1200" b="0" dirty="0">
              <a:solidFill>
                <a:srgbClr val="FFFFFF"/>
              </a:solidFill>
              <a:effectLst/>
              <a:latin typeface="Consolas" panose="020B0609020204030204" pitchFamily="49" charset="0"/>
            </a:endParaRP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id_vehiculo</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id_vehiculo</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vehiculoscreados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vehiculoscreados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totalkm</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totalkm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recorridoskm</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recorridoskm</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numero_ruedas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numero_ruedas</a:t>
            </a:r>
            <a:r>
              <a:rPr lang="es-MX" sz="1200" b="0" dirty="0">
                <a:solidFill>
                  <a:srgbClr val="FFFFFF"/>
                </a:solidFill>
                <a:effectLst/>
                <a:latin typeface="Consolas" panose="020B0609020204030204" pitchFamily="49" charset="0"/>
              </a:rPr>
              <a:t>;</a:t>
            </a:r>
          </a:p>
          <a:p>
            <a:r>
              <a:rPr lang="es-MX" sz="1200" b="0" dirty="0">
                <a:solidFill>
                  <a:srgbClr val="FFFFFF"/>
                </a:solidFill>
                <a:effectLst/>
                <a:latin typeface="Consolas" panose="020B0609020204030204" pitchFamily="49" charset="0"/>
              </a:rPr>
              <a:t>        </a:t>
            </a:r>
            <a:r>
              <a:rPr lang="es-MX" sz="1200" b="0" dirty="0">
                <a:solidFill>
                  <a:srgbClr val="569CD6"/>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this</a:t>
            </a:r>
            <a:r>
              <a:rPr lang="es-MX" sz="1200" b="0" dirty="0">
                <a:solidFill>
                  <a:srgbClr val="D4D4D4"/>
                </a:solidFill>
                <a:effectLst/>
                <a:latin typeface="Consolas" panose="020B0609020204030204" pitchFamily="49" charset="0"/>
              </a:rPr>
              <a:t>-&gt;</a:t>
            </a:r>
            <a:r>
              <a:rPr lang="es-MX" sz="1200" b="0" dirty="0" err="1">
                <a:solidFill>
                  <a:srgbClr val="9CDCFE"/>
                </a:solidFill>
                <a:effectLst/>
                <a:latin typeface="Consolas" panose="020B0609020204030204" pitchFamily="49" charset="0"/>
              </a:rPr>
              <a:t>numero_pasajeros</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numero_pasajeros</a:t>
            </a:r>
            <a:r>
              <a:rPr lang="es-MX" sz="1200" b="0" dirty="0">
                <a:solidFill>
                  <a:srgbClr val="FFFFFF"/>
                </a:solidFill>
                <a:effectLst/>
                <a:latin typeface="Consolas" panose="020B0609020204030204" pitchFamily="49" charset="0"/>
              </a:rPr>
              <a:t>;</a:t>
            </a:r>
          </a:p>
          <a:p>
            <a:r>
              <a:rPr lang="es-MX" sz="900" b="0" dirty="0">
                <a:solidFill>
                  <a:srgbClr val="FFFFFF"/>
                </a:solidFill>
                <a:effectLst/>
                <a:latin typeface="Consolas" panose="020B0609020204030204" pitchFamily="49" charset="0"/>
              </a:rPr>
              <a:t>    }}         </a:t>
            </a:r>
          </a:p>
        </p:txBody>
      </p:sp>
    </p:spTree>
    <p:extLst>
      <p:ext uri="{BB962C8B-B14F-4D97-AF65-F5344CB8AC3E}">
        <p14:creationId xmlns:p14="http://schemas.microsoft.com/office/powerpoint/2010/main" val="146039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280A-D44E-4B86-A391-60A355935730}"/>
              </a:ext>
            </a:extLst>
          </p:cNvPr>
          <p:cNvSpPr>
            <a:spLocks noGrp="1"/>
          </p:cNvSpPr>
          <p:nvPr>
            <p:ph type="title"/>
          </p:nvPr>
        </p:nvSpPr>
        <p:spPr/>
        <p:txBody>
          <a:bodyPr/>
          <a:lstStyle/>
          <a:p>
            <a:r>
              <a:rPr lang="es-MX" dirty="0"/>
              <a:t>Instanciar Objetos</a:t>
            </a:r>
            <a:endParaRPr lang="es-CO" dirty="0"/>
          </a:p>
        </p:txBody>
      </p:sp>
      <p:sp>
        <p:nvSpPr>
          <p:cNvPr id="4" name="TextBox 3">
            <a:extLst>
              <a:ext uri="{FF2B5EF4-FFF2-40B4-BE49-F238E27FC236}">
                <a16:creationId xmlns:a16="http://schemas.microsoft.com/office/drawing/2014/main" id="{D6A90A8F-AE4F-4313-9354-B2EF16F1C6A3}"/>
              </a:ext>
            </a:extLst>
          </p:cNvPr>
          <p:cNvSpPr txBox="1"/>
          <p:nvPr/>
        </p:nvSpPr>
        <p:spPr>
          <a:xfrm>
            <a:off x="1106905" y="1502688"/>
            <a:ext cx="6160168" cy="5355312"/>
          </a:xfrm>
          <a:prstGeom prst="rect">
            <a:avLst/>
          </a:prstGeom>
          <a:noFill/>
        </p:spPr>
        <p:txBody>
          <a:bodyPr wrap="square">
            <a:spAutoFit/>
          </a:bodyPr>
          <a:lstStyle/>
          <a:p>
            <a:r>
              <a:rPr lang="es-MX" b="0" dirty="0">
                <a:solidFill>
                  <a:srgbClr val="7CA668"/>
                </a:solidFill>
                <a:effectLst/>
                <a:latin typeface="Consolas" panose="020B0609020204030204" pitchFamily="49" charset="0"/>
              </a:rPr>
              <a:t>/**</a:t>
            </a:r>
            <a:endParaRPr lang="es-MX" b="0" dirty="0">
              <a:solidFill>
                <a:srgbClr val="FFFFFF"/>
              </a:solidFill>
              <a:effectLst/>
              <a:latin typeface="Consolas" panose="020B0609020204030204" pitchFamily="49" charset="0"/>
            </a:endParaRPr>
          </a:p>
          <a:p>
            <a:r>
              <a:rPr lang="es-MX" b="0" dirty="0">
                <a:solidFill>
                  <a:srgbClr val="7CA668"/>
                </a:solidFill>
                <a:effectLst/>
                <a:latin typeface="Consolas" panose="020B0609020204030204" pitchFamily="49" charset="0"/>
              </a:rPr>
              <a:t>* Creamos un objeto de la clase </a:t>
            </a:r>
            <a:r>
              <a:rPr lang="es-MX" b="0" dirty="0" err="1">
                <a:solidFill>
                  <a:srgbClr val="7CA668"/>
                </a:solidFill>
                <a:effectLst/>
                <a:latin typeface="Consolas" panose="020B0609020204030204" pitchFamily="49" charset="0"/>
              </a:rPr>
              <a:t>vehiculo</a:t>
            </a:r>
            <a:endParaRPr lang="es-MX" b="0" dirty="0">
              <a:solidFill>
                <a:srgbClr val="FFFFFF"/>
              </a:solidFill>
              <a:effectLst/>
              <a:latin typeface="Consolas" panose="020B0609020204030204" pitchFamily="49" charset="0"/>
            </a:endParaRPr>
          </a:p>
          <a:p>
            <a:r>
              <a:rPr lang="es-MX" b="0" dirty="0">
                <a:solidFill>
                  <a:srgbClr val="7CA668"/>
                </a:solidFill>
                <a:effectLst/>
                <a:latin typeface="Consolas" panose="020B0609020204030204" pitchFamily="49" charset="0"/>
              </a:rPr>
              <a:t>*/</a:t>
            </a:r>
            <a:endParaRPr lang="es-MX" b="0" dirty="0">
              <a:solidFill>
                <a:srgbClr val="FFFFFF"/>
              </a:solidFill>
              <a:effectLst/>
              <a:latin typeface="Consolas" panose="020B0609020204030204" pitchFamily="49" charset="0"/>
            </a:endParaRPr>
          </a:p>
          <a:p>
            <a:r>
              <a:rPr lang="es-MX" b="0" dirty="0">
                <a:solidFill>
                  <a:srgbClr val="9CDCFE"/>
                </a:solidFill>
                <a:effectLst/>
                <a:latin typeface="Consolas" panose="020B0609020204030204" pitchFamily="49" charset="0"/>
              </a:rPr>
              <a:t>$autobus1</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"Benz"</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300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1500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4</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60</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"El auto bus es de marca:"</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$autobus1</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vehiculoscreados</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"&lt;</a:t>
            </a:r>
            <a:r>
              <a:rPr lang="es-MX" b="0" dirty="0" err="1">
                <a:solidFill>
                  <a:srgbClr val="CE9178"/>
                </a:solidFill>
                <a:effectLst/>
                <a:latin typeface="Consolas" panose="020B0609020204030204" pitchFamily="49" charset="0"/>
              </a:rPr>
              <a:t>br</a:t>
            </a:r>
            <a:r>
              <a:rPr lang="es-MX" b="0" dirty="0">
                <a:solidFill>
                  <a:srgbClr val="CE9178"/>
                </a:solidFill>
                <a:effectLst/>
                <a:latin typeface="Consolas" panose="020B0609020204030204" pitchFamily="49" charset="0"/>
              </a:rPr>
              <a:t>&gt;"</a:t>
            </a:r>
            <a:r>
              <a:rPr lang="es-MX" b="0" dirty="0">
                <a:solidFill>
                  <a:srgbClr val="FFFFFF"/>
                </a:solidFill>
                <a:effectLst/>
                <a:latin typeface="Consolas" panose="020B0609020204030204" pitchFamily="49" charset="0"/>
              </a:rPr>
              <a:t>;</a:t>
            </a:r>
          </a:p>
          <a:p>
            <a:r>
              <a:rPr lang="es-MX" b="0" dirty="0">
                <a:solidFill>
                  <a:srgbClr val="9CDCFE"/>
                </a:solidFill>
                <a:effectLst/>
                <a:latin typeface="Consolas" panose="020B0609020204030204" pitchFamily="49" charset="0"/>
              </a:rPr>
              <a:t>$autobus2</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2</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"Benz"</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50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1500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12</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12</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"la capacidad de </a:t>
            </a:r>
            <a:r>
              <a:rPr lang="es-MX" b="0" dirty="0" err="1">
                <a:solidFill>
                  <a:srgbClr val="CE9178"/>
                </a:solidFill>
                <a:effectLst/>
                <a:latin typeface="Consolas" panose="020B0609020204030204" pitchFamily="49" charset="0"/>
              </a:rPr>
              <a:t>pasjeros</a:t>
            </a:r>
            <a:r>
              <a:rPr lang="es-MX" b="0" dirty="0">
                <a:solidFill>
                  <a:srgbClr val="CE9178"/>
                </a:solidFill>
                <a:effectLst/>
                <a:latin typeface="Consolas" panose="020B0609020204030204" pitchFamily="49" charset="0"/>
              </a:rPr>
              <a:t> del </a:t>
            </a:r>
            <a:r>
              <a:rPr lang="es-MX" b="0" dirty="0" err="1">
                <a:solidFill>
                  <a:srgbClr val="CE9178"/>
                </a:solidFill>
                <a:effectLst/>
                <a:latin typeface="Consolas" panose="020B0609020204030204" pitchFamily="49" charset="0"/>
              </a:rPr>
              <a:t>minibus</a:t>
            </a:r>
            <a:r>
              <a:rPr lang="es-MX" b="0" dirty="0">
                <a:solidFill>
                  <a:srgbClr val="CE9178"/>
                </a:solidFill>
                <a:effectLst/>
                <a:latin typeface="Consolas" panose="020B0609020204030204" pitchFamily="49" charset="0"/>
              </a:rPr>
              <a:t> es:"</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$autobus2</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numero_pasajeros</a:t>
            </a:r>
            <a:r>
              <a:rPr lang="es-MX" b="0" dirty="0">
                <a:solidFill>
                  <a:srgbClr val="FFFFFF"/>
                </a:solidFill>
                <a:effectLst/>
                <a:latin typeface="Consolas" panose="020B0609020204030204" pitchFamily="49" charset="0"/>
              </a:rPr>
              <a:t>;</a:t>
            </a:r>
          </a:p>
          <a:p>
            <a:br>
              <a:rPr lang="es-MX" b="0" dirty="0">
                <a:solidFill>
                  <a:srgbClr val="FFFFFF"/>
                </a:solidFill>
                <a:effectLst/>
                <a:latin typeface="Consolas" panose="020B0609020204030204" pitchFamily="49" charset="0"/>
              </a:rPr>
            </a:br>
            <a:r>
              <a:rPr lang="es-MX" b="0" dirty="0">
                <a:solidFill>
                  <a:srgbClr val="9CDCFE"/>
                </a:solidFill>
                <a:effectLst/>
                <a:latin typeface="Consolas" panose="020B0609020204030204" pitchFamily="49" charset="0"/>
              </a:rPr>
              <a:t>$bicicleta</a:t>
            </a:r>
            <a:r>
              <a:rPr lang="es-MX" b="0" dirty="0">
                <a:solidFill>
                  <a:srgbClr val="FFFFFF"/>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FFFFFF"/>
                </a:solidFill>
                <a:effectLst/>
                <a:latin typeface="Consolas" panose="020B0609020204030204" pitchFamily="49" charset="0"/>
              </a:rPr>
              <a:t> </a:t>
            </a:r>
            <a:r>
              <a:rPr lang="es-MX" b="0" dirty="0">
                <a:solidFill>
                  <a:srgbClr val="569CD6"/>
                </a:solidFill>
                <a:effectLst/>
                <a:latin typeface="Consolas" panose="020B0609020204030204" pitchFamily="49" charset="0"/>
              </a:rPr>
              <a:t>new</a:t>
            </a:r>
            <a:r>
              <a:rPr lang="es-MX" b="0" dirty="0">
                <a:solidFill>
                  <a:srgbClr val="FFFFFF"/>
                </a:solidFill>
                <a:effectLst/>
                <a:latin typeface="Consolas" panose="020B0609020204030204" pitchFamily="49" charset="0"/>
              </a:rPr>
              <a:t> </a:t>
            </a:r>
            <a:r>
              <a:rPr lang="es-MX" b="0" dirty="0" err="1">
                <a:solidFill>
                  <a:srgbClr val="4EC9B0"/>
                </a:solidFill>
                <a:effectLst/>
                <a:latin typeface="Consolas" panose="020B0609020204030204" pitchFamily="49" charset="0"/>
              </a:rPr>
              <a:t>vehiculo</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11</a:t>
            </a:r>
            <a:r>
              <a:rPr lang="es-MX" b="0" dirty="0">
                <a:solidFill>
                  <a:srgbClr val="FFFFFF"/>
                </a:solidFill>
                <a:effectLst/>
                <a:latin typeface="Consolas" panose="020B0609020204030204" pitchFamily="49" charset="0"/>
              </a:rPr>
              <a:t>,</a:t>
            </a:r>
            <a:r>
              <a:rPr lang="es-MX" b="0" dirty="0">
                <a:solidFill>
                  <a:srgbClr val="CE9178"/>
                </a:solidFill>
                <a:effectLst/>
                <a:latin typeface="Consolas" panose="020B0609020204030204" pitchFamily="49" charset="0"/>
              </a:rPr>
              <a:t>"Cross"</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2</a:t>
            </a:r>
            <a:r>
              <a:rPr lang="es-MX" b="0" dirty="0">
                <a:solidFill>
                  <a:srgbClr val="FFFFFF"/>
                </a:solidFill>
                <a:effectLst/>
                <a:latin typeface="Consolas" panose="020B0609020204030204" pitchFamily="49" charset="0"/>
              </a:rPr>
              <a:t>,</a:t>
            </a:r>
            <a:r>
              <a:rPr lang="es-MX" b="0" dirty="0">
                <a:solidFill>
                  <a:srgbClr val="B5CEA8"/>
                </a:solidFill>
                <a:effectLst/>
                <a:latin typeface="Consolas" panose="020B0609020204030204" pitchFamily="49" charset="0"/>
              </a:rPr>
              <a:t>0</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"&lt;</a:t>
            </a:r>
            <a:r>
              <a:rPr lang="es-MX" b="0" dirty="0" err="1">
                <a:solidFill>
                  <a:srgbClr val="CE9178"/>
                </a:solidFill>
                <a:effectLst/>
                <a:latin typeface="Consolas" panose="020B0609020204030204" pitchFamily="49" charset="0"/>
              </a:rPr>
              <a:t>br</a:t>
            </a:r>
            <a:r>
              <a:rPr lang="es-MX" b="0" dirty="0">
                <a:solidFill>
                  <a:srgbClr val="CE9178"/>
                </a:solidFill>
                <a:effectLst/>
                <a:latin typeface="Consolas" panose="020B0609020204030204" pitchFamily="49" charset="0"/>
              </a:rPr>
              <a:t>&gt;"</a:t>
            </a:r>
            <a:r>
              <a:rPr lang="es-MX" b="0" dirty="0">
                <a:solidFill>
                  <a:srgbClr val="FFFFFF"/>
                </a:solidFill>
                <a:effectLst/>
                <a:latin typeface="Consolas" panose="020B0609020204030204" pitchFamily="49" charset="0"/>
              </a:rPr>
              <a:t>;</a:t>
            </a:r>
          </a:p>
          <a:p>
            <a:r>
              <a:rPr lang="es-MX" b="0" dirty="0">
                <a:solidFill>
                  <a:srgbClr val="DCDCAA"/>
                </a:solidFill>
                <a:effectLst/>
                <a:latin typeface="Consolas" panose="020B0609020204030204" pitchFamily="49" charset="0"/>
              </a:rPr>
              <a:t>echo</a:t>
            </a:r>
            <a:r>
              <a:rPr lang="es-MX" b="0" dirty="0">
                <a:solidFill>
                  <a:srgbClr val="FFFFFF"/>
                </a:solidFill>
                <a:effectLst/>
                <a:latin typeface="Consolas" panose="020B0609020204030204" pitchFamily="49" charset="0"/>
              </a:rPr>
              <a:t> </a:t>
            </a:r>
            <a:r>
              <a:rPr lang="es-MX" b="0" dirty="0">
                <a:solidFill>
                  <a:srgbClr val="CE9178"/>
                </a:solidFill>
                <a:effectLst/>
                <a:latin typeface="Consolas" panose="020B0609020204030204" pitchFamily="49" charset="0"/>
              </a:rPr>
              <a:t>"La bicicleta es de marca:"</a:t>
            </a:r>
            <a:r>
              <a:rPr lang="es-MX" b="0" dirty="0">
                <a:solidFill>
                  <a:srgbClr val="D4D4D4"/>
                </a:solidFill>
                <a:effectLst/>
                <a:latin typeface="Consolas" panose="020B0609020204030204" pitchFamily="49" charset="0"/>
              </a:rPr>
              <a:t>.</a:t>
            </a:r>
            <a:r>
              <a:rPr lang="es-MX" b="0" dirty="0">
                <a:solidFill>
                  <a:srgbClr val="9CDCFE"/>
                </a:solidFill>
                <a:effectLst/>
                <a:latin typeface="Consolas" panose="020B0609020204030204" pitchFamily="49" charset="0"/>
              </a:rPr>
              <a:t>$bicicleta</a:t>
            </a:r>
            <a:r>
              <a:rPr lang="es-MX" b="0" dirty="0">
                <a:solidFill>
                  <a:srgbClr val="D4D4D4"/>
                </a:solidFill>
                <a:effectLst/>
                <a:latin typeface="Consolas" panose="020B0609020204030204" pitchFamily="49" charset="0"/>
              </a:rPr>
              <a:t>-&gt;</a:t>
            </a:r>
            <a:r>
              <a:rPr lang="es-MX" b="0" dirty="0" err="1">
                <a:solidFill>
                  <a:srgbClr val="9CDCFE"/>
                </a:solidFill>
                <a:effectLst/>
                <a:latin typeface="Consolas" panose="020B0609020204030204" pitchFamily="49" charset="0"/>
              </a:rPr>
              <a:t>vehiculoscreados</a:t>
            </a:r>
            <a:r>
              <a:rPr lang="es-MX" b="0" dirty="0">
                <a:solidFill>
                  <a:srgbClr val="FFFFFF"/>
                </a:solidFill>
                <a:effectLst/>
                <a:latin typeface="Consolas" panose="020B0609020204030204" pitchFamily="49" charset="0"/>
              </a:rPr>
              <a:t>;</a:t>
            </a:r>
          </a:p>
          <a:p>
            <a:br>
              <a:rPr lang="es-MX" b="0" dirty="0">
                <a:solidFill>
                  <a:srgbClr val="FFFFFF"/>
                </a:solidFill>
                <a:effectLst/>
                <a:latin typeface="Consolas" panose="020B0609020204030204" pitchFamily="49" charset="0"/>
              </a:rPr>
            </a:br>
            <a:r>
              <a:rPr lang="es-MX" b="0" dirty="0">
                <a:solidFill>
                  <a:srgbClr val="569CD6"/>
                </a:solidFill>
                <a:effectLst/>
                <a:latin typeface="Consolas" panose="020B0609020204030204" pitchFamily="49" charset="0"/>
              </a:rPr>
              <a:t>?&gt;</a:t>
            </a:r>
            <a:endParaRPr lang="es-MX"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7081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2">
            <a:extLst>
              <a:ext uri="{FF2B5EF4-FFF2-40B4-BE49-F238E27FC236}">
                <a16:creationId xmlns:a16="http://schemas.microsoft.com/office/drawing/2014/main" id="{82333262-0CEC-47DF-9AA0-0D12A6DAB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1"/>
            <a:ext cx="12192000" cy="5461000"/>
          </a:xfrm>
          <a:prstGeom prst="rect">
            <a:avLst/>
          </a:prstGeom>
        </p:spPr>
      </p:pic>
      <p:sp>
        <p:nvSpPr>
          <p:cNvPr id="2" name="Title 1">
            <a:extLst>
              <a:ext uri="{FF2B5EF4-FFF2-40B4-BE49-F238E27FC236}">
                <a16:creationId xmlns:a16="http://schemas.microsoft.com/office/drawing/2014/main" id="{FF4AE8E7-9DC2-4EC4-A198-A53E0D39D48B}"/>
              </a:ext>
            </a:extLst>
          </p:cNvPr>
          <p:cNvSpPr>
            <a:spLocks noGrp="1"/>
          </p:cNvSpPr>
          <p:nvPr>
            <p:ph type="title"/>
          </p:nvPr>
        </p:nvSpPr>
        <p:spPr/>
        <p:txBody>
          <a:bodyPr/>
          <a:lstStyle/>
          <a:p>
            <a:r>
              <a:rPr lang="es-MX" dirty="0"/>
              <a:t>Ejercicios P.O.O PHP</a:t>
            </a:r>
            <a:endParaRPr lang="es-CO" dirty="0"/>
          </a:p>
        </p:txBody>
      </p:sp>
      <p:sp>
        <p:nvSpPr>
          <p:cNvPr id="4" name="TextBox 3">
            <a:extLst>
              <a:ext uri="{FF2B5EF4-FFF2-40B4-BE49-F238E27FC236}">
                <a16:creationId xmlns:a16="http://schemas.microsoft.com/office/drawing/2014/main" id="{45F13211-398A-4379-AA9B-0628524B7EBA}"/>
              </a:ext>
            </a:extLst>
          </p:cNvPr>
          <p:cNvSpPr txBox="1"/>
          <p:nvPr/>
        </p:nvSpPr>
        <p:spPr>
          <a:xfrm>
            <a:off x="108500" y="1424857"/>
            <a:ext cx="7112000" cy="5015797"/>
          </a:xfrm>
          <a:prstGeom prst="rect">
            <a:avLst/>
          </a:prstGeom>
          <a:solidFill>
            <a:schemeClr val="bg1"/>
          </a:solidFill>
        </p:spPr>
        <p:txBody>
          <a:bodyPr wrap="square">
            <a:spAutoFit/>
          </a:bodyPr>
          <a:lstStyle/>
          <a:p>
            <a:pPr algn="l"/>
            <a:r>
              <a:rPr lang="es-MX" sz="2133" dirty="0">
                <a:latin typeface="LinLibertine"/>
              </a:rPr>
              <a:t>Queremos gestionar la venta de entradas (no numeradas) de </a:t>
            </a:r>
            <a:r>
              <a:rPr lang="es-MX" sz="2133" b="1" dirty="0" err="1">
                <a:latin typeface="LinLibertineB"/>
              </a:rPr>
              <a:t>Expocoches</a:t>
            </a:r>
            <a:r>
              <a:rPr lang="es-MX" sz="2133" b="1" dirty="0">
                <a:latin typeface="LinLibertineB"/>
              </a:rPr>
              <a:t> Campanillas </a:t>
            </a:r>
            <a:r>
              <a:rPr lang="es-MX" sz="2133" dirty="0">
                <a:latin typeface="LinLibertine"/>
              </a:rPr>
              <a:t>que tiene</a:t>
            </a:r>
          </a:p>
          <a:p>
            <a:pPr algn="l"/>
            <a:r>
              <a:rPr lang="es-MX" sz="2133" dirty="0">
                <a:latin typeface="LinLibertine"/>
              </a:rPr>
              <a:t>3 zonas, la sala principal con 1000 entradas disponibles, la zona de compra-venta con 200 entradas</a:t>
            </a:r>
          </a:p>
          <a:p>
            <a:pPr algn="l"/>
            <a:r>
              <a:rPr lang="es-MX" sz="2133" dirty="0">
                <a:latin typeface="LinLibertine"/>
              </a:rPr>
              <a:t>disponibles y la zona vip con 25 entradas disponibles. Hay que controlar que existen entradas</a:t>
            </a:r>
          </a:p>
          <a:p>
            <a:pPr algn="l"/>
            <a:r>
              <a:rPr lang="es-MX" sz="2133" dirty="0">
                <a:latin typeface="LinLibertine"/>
              </a:rPr>
              <a:t>antes de venderlas. Define las clase Zona con sus atributos y métodos correspondientes y crea</a:t>
            </a:r>
          </a:p>
          <a:p>
            <a:pPr algn="l"/>
            <a:r>
              <a:rPr lang="es-MX" sz="2133" dirty="0">
                <a:latin typeface="LinLibertine"/>
              </a:rPr>
              <a:t>un programa que permita vender las entradas. En la pantalla principal debe aparecer información</a:t>
            </a:r>
          </a:p>
          <a:p>
            <a:pPr algn="l"/>
            <a:r>
              <a:rPr lang="es-MX" sz="2133" dirty="0">
                <a:latin typeface="LinLibertine"/>
              </a:rPr>
              <a:t>sobre las entradas disponibles y un formulario para vender entradas. Debemos indicar para qué</a:t>
            </a:r>
          </a:p>
          <a:p>
            <a:pPr algn="l"/>
            <a:r>
              <a:rPr lang="es-MX" sz="2133" dirty="0">
                <a:latin typeface="LinLibertine"/>
              </a:rPr>
              <a:t>zona queremos las entradas y la cantidad de ellas. Lógicamente, el programa debe controlar que no</a:t>
            </a:r>
          </a:p>
          <a:p>
            <a:pPr algn="l"/>
            <a:r>
              <a:rPr lang="es-MX" sz="2133" dirty="0">
                <a:latin typeface="LinLibertine"/>
              </a:rPr>
              <a:t>se puedan vender más entradas de la cuenta.</a:t>
            </a:r>
            <a:endParaRPr lang="es-CO" sz="2400" dirty="0"/>
          </a:p>
        </p:txBody>
      </p:sp>
      <mc:AlternateContent xmlns:mc="http://schemas.openxmlformats.org/markup-compatibility/2006">
        <mc:Choice xmlns:am3d="http://schemas.microsoft.com/office/drawing/2017/model3d" Requires="am3d">
          <p:graphicFrame>
            <p:nvGraphicFramePr>
              <p:cNvPr id="3" name="3D Model 2" descr="C7 tuner car pink">
                <a:extLst>
                  <a:ext uri="{FF2B5EF4-FFF2-40B4-BE49-F238E27FC236}">
                    <a16:creationId xmlns:a16="http://schemas.microsoft.com/office/drawing/2014/main" id="{D6859790-E4E1-4F21-AD9A-E4D4036EF137}"/>
                  </a:ext>
                </a:extLst>
              </p:cNvPr>
              <p:cNvGraphicFramePr>
                <a:graphicFrameLocks noChangeAspect="1"/>
              </p:cNvGraphicFramePr>
              <p:nvPr/>
            </p:nvGraphicFramePr>
            <p:xfrm>
              <a:off x="7448923" y="2362200"/>
              <a:ext cx="4504979" cy="2474565"/>
            </p:xfrm>
            <a:graphic>
              <a:graphicData uri="http://schemas.microsoft.com/office/drawing/2017/model3d">
                <am3d:model3d r:embed="rId4">
                  <am3d:spPr>
                    <a:xfrm>
                      <a:off x="0" y="0"/>
                      <a:ext cx="4504979" cy="2474565"/>
                    </a:xfrm>
                    <a:prstGeom prst="rect">
                      <a:avLst/>
                    </a:prstGeom>
                  </am3d:spPr>
                  <am3d:camera>
                    <am3d:pos x="0" y="0" z="54583236"/>
                    <am3d:up dx="0" dy="36000000" dz="0"/>
                    <am3d:lookAt x="0" y="0" z="0"/>
                    <am3d:perspective fov="2700000"/>
                  </am3d:camera>
                  <am3d:trans>
                    <am3d:meterPerModelUnit n="28442452" d="1000000"/>
                    <am3d:preTrans dx="0" dy="-1694585" dz="-548501"/>
                    <am3d:scale>
                      <am3d:sx n="1000000" d="1000000"/>
                      <am3d:sy n="1000000" d="1000000"/>
                      <am3d:sz n="1000000" d="1000000"/>
                    </am3d:scale>
                    <am3d:rot ax="1632599" ay="-3265302" az="-1361590"/>
                    <am3d:postTrans dx="0" dy="0" dz="0"/>
                  </am3d:trans>
                  <am3d:raster rName="Office3DRenderer" rVer="16.0.8326">
                    <am3d:blip r:embed="rId5"/>
                  </am3d:raster>
                  <am3d:objViewport viewportSz="5418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7 tuner car pink">
                <a:extLst>
                  <a:ext uri="{FF2B5EF4-FFF2-40B4-BE49-F238E27FC236}">
                    <a16:creationId xmlns:a16="http://schemas.microsoft.com/office/drawing/2014/main" id="{D6859790-E4E1-4F21-AD9A-E4D4036EF137}"/>
                  </a:ext>
                </a:extLst>
              </p:cNvPr>
              <p:cNvPicPr>
                <a:picLocks noGrp="1" noRot="1" noChangeAspect="1" noMove="1" noResize="1" noEditPoints="1" noAdjustHandles="1" noChangeArrowheads="1" noChangeShapeType="1" noCrop="1"/>
              </p:cNvPicPr>
              <p:nvPr/>
            </p:nvPicPr>
            <p:blipFill>
              <a:blip r:embed="rId5"/>
              <a:stretch>
                <a:fillRect/>
              </a:stretch>
            </p:blipFill>
            <p:spPr>
              <a:xfrm>
                <a:off x="7448923" y="2362200"/>
                <a:ext cx="4504979" cy="2474565"/>
              </a:xfrm>
              <a:prstGeom prst="rect">
                <a:avLst/>
              </a:prstGeom>
            </p:spPr>
          </p:pic>
        </mc:Fallback>
      </mc:AlternateContent>
    </p:spTree>
    <p:extLst>
      <p:ext uri="{BB962C8B-B14F-4D97-AF65-F5344CB8AC3E}">
        <p14:creationId xmlns:p14="http://schemas.microsoft.com/office/powerpoint/2010/main" val="990117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067653" y="1007817"/>
            <a:ext cx="6178549" cy="440120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r>
              <a:rPr lang="es-MX" sz="2000" b="1" dirty="0">
                <a:solidFill>
                  <a:srgbClr val="374151"/>
                </a:solidFill>
                <a:latin typeface="Söhne"/>
              </a:rPr>
              <a:t>E</a:t>
            </a:r>
            <a:r>
              <a:rPr lang="es-MX" sz="2000" b="0" i="0" dirty="0">
                <a:solidFill>
                  <a:srgbClr val="374151"/>
                </a:solidFill>
                <a:effectLst/>
                <a:latin typeface="Söhne"/>
              </a:rPr>
              <a:t>s un patrón de diseño de software que se utiliza para separar los componentes de una aplicación en tres partes principales:</a:t>
            </a:r>
          </a:p>
          <a:p>
            <a:pPr algn="l"/>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El Modelo: es la representación de los datos y la lógica de negocio de la aplicación. En esta capa se definen las estructuras de datos y se implementan los algoritmos y reglas de negocio.</a:t>
            </a:r>
          </a:p>
          <a:p>
            <a:pPr algn="l">
              <a:buFont typeface="Arial" panose="020B0604020202020204" pitchFamily="34" charset="0"/>
              <a:buChar char="•"/>
            </a:pPr>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La Vista: es la capa de presentación de la aplicación, se encarga de la interfaz gráfica de usuario y la interacción con el usuario.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120306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4093428"/>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buFont typeface="Arial" panose="020B0604020202020204" pitchFamily="34" charset="0"/>
              <a:buChar char="•"/>
            </a:pPr>
            <a:r>
              <a:rPr lang="es-MX" sz="2000" b="0" i="0" dirty="0">
                <a:solidFill>
                  <a:srgbClr val="374151"/>
                </a:solidFill>
                <a:effectLst/>
                <a:latin typeface="Söhne"/>
              </a:rPr>
              <a:t>El Controlador: actúa como intermediario entre el modelo y la vista, maneja las solicitudes del usuario y realiza las operaciones necesarias en el modelo para procesar la información. También se encarga de actualizar la vista con los cambios realizados en el modelo.</a:t>
            </a:r>
          </a:p>
          <a:p>
            <a:pPr algn="l"/>
            <a:r>
              <a:rPr lang="es-MX" sz="2000" b="0" i="0" dirty="0">
                <a:solidFill>
                  <a:srgbClr val="374151"/>
                </a:solidFill>
                <a:effectLst/>
                <a:latin typeface="Söhne"/>
              </a:rPr>
              <a:t>La idea detrás del patrón MVC es separar las responsabilidades de la aplicación en tres componentes distintos, lo que facilita la gestión del código, la reutilización y el mantenimiento a largo plazo. Además, también permite trabajar en paralelo en distintas capas del software y mejorar la escalabilidad de la aplicación.</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2251531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469858" y="2228671"/>
            <a:ext cx="7252306" cy="2123658"/>
          </a:xfrm>
          <a:prstGeom prst="rect">
            <a:avLst/>
          </a:prstGeom>
          <a:noFill/>
        </p:spPr>
        <p:txBody>
          <a:bodyPr wrap="none" rtlCol="0">
            <a:spAutoFit/>
          </a:bodyPr>
          <a:lstStyle/>
          <a:p>
            <a:pPr algn="ctr"/>
            <a:r>
              <a:rPr lang="es-CO" sz="6000" dirty="0">
                <a:latin typeface="Work Sans Light" pitchFamily="2" charset="77"/>
              </a:rPr>
              <a:t>LEYES DE NEWTON</a:t>
            </a:r>
          </a:p>
          <a:p>
            <a:pPr algn="ctr"/>
            <a:endParaRPr lang="es-CO" sz="7200" dirty="0">
              <a:latin typeface="Work Sans Light" pitchFamily="2" charset="77"/>
            </a:endParaRP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6096000" y="3687461"/>
            <a:ext cx="3854368" cy="584775"/>
          </a:xfrm>
          <a:prstGeom prst="rect">
            <a:avLst/>
          </a:prstGeom>
          <a:noFill/>
        </p:spPr>
        <p:txBody>
          <a:bodyPr wrap="square" rtlCol="0">
            <a:spAutoFit/>
          </a:bodyPr>
          <a:lstStyle/>
          <a:p>
            <a:pPr algn="r"/>
            <a:r>
              <a:rPr lang="es-CO" sz="1600" dirty="0">
                <a:latin typeface="Work Sans Light" pitchFamily="2" charset="77"/>
              </a:rPr>
              <a:t>Instructora: Sonia Yamile Ortega Carrillo</a:t>
            </a:r>
          </a:p>
        </p:txBody>
      </p:sp>
    </p:spTree>
    <p:extLst>
      <p:ext uri="{BB962C8B-B14F-4D97-AF65-F5344CB8AC3E}">
        <p14:creationId xmlns:p14="http://schemas.microsoft.com/office/powerpoint/2010/main" val="209973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862322"/>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configuración utilizado en servidores web que ejecutan el software Apache. Este archivo se utiliza para configurar aspectos específicos del servidor web, como la redirección de URL, la autenticación de usuarios, la manipulación de encabezados HTTP, la protección de archivos y directorios, y más.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592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55454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texto plano que se puede crear y editar fácilmente con un editor de texto simple. Se debe colocar en la raíz del directorio del sitio web y su nombre debe comenzar con un punto (.) para que sea un archivo oculto y no se muestre en la lista de archivos del directorio.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3188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3170099"/>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Es importante tener en cuenta que no todos los servidores web admiten el uso de archivos .</a:t>
            </a:r>
            <a:r>
              <a:rPr lang="es-MX" sz="2000" b="0" i="0" dirty="0" err="1">
                <a:solidFill>
                  <a:srgbClr val="374151"/>
                </a:solidFill>
                <a:effectLst/>
                <a:latin typeface="Söhne"/>
              </a:rPr>
              <a:t>htaccess</a:t>
            </a:r>
            <a:r>
              <a:rPr lang="es-MX" sz="2000" b="0" i="0" dirty="0">
                <a:solidFill>
                  <a:srgbClr val="374151"/>
                </a:solidFill>
                <a:effectLst/>
                <a:latin typeface="Söhne"/>
              </a:rPr>
              <a:t>, y algunos pueden tener restricciones sobre lo que se puede hacer con ellos. Además, cualquier cambio que se realice en el archivo .</a:t>
            </a:r>
            <a:r>
              <a:rPr lang="es-MX" sz="2000" b="0" i="0" dirty="0" err="1">
                <a:solidFill>
                  <a:srgbClr val="374151"/>
                </a:solidFill>
                <a:effectLst/>
                <a:latin typeface="Söhne"/>
              </a:rPr>
              <a:t>htaccess</a:t>
            </a:r>
            <a:r>
              <a:rPr lang="es-MX" sz="2000" b="0" i="0" dirty="0">
                <a:solidFill>
                  <a:srgbClr val="374151"/>
                </a:solidFill>
                <a:effectLst/>
                <a:latin typeface="Söhne"/>
              </a:rPr>
              <a:t> puede tener un impacto significativo en el funcionamiento del sitio web, por lo que es importante tener un conocimiento sólido de cómo funciona antes de realizar cambios.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869046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Título</a:t>
            </a:r>
          </a:p>
        </p:txBody>
      </p:sp>
    </p:spTree>
    <p:extLst>
      <p:ext uri="{BB962C8B-B14F-4D97-AF65-F5344CB8AC3E}">
        <p14:creationId xmlns:p14="http://schemas.microsoft.com/office/powerpoint/2010/main" val="1500403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2262033"/>
            <a:ext cx="7772400" cy="349140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Título</a:t>
            </a:r>
          </a:p>
        </p:txBody>
      </p:sp>
    </p:spTree>
    <p:extLst>
      <p:ext uri="{BB962C8B-B14F-4D97-AF65-F5344CB8AC3E}">
        <p14:creationId xmlns:p14="http://schemas.microsoft.com/office/powerpoint/2010/main" val="1797058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1387624"/>
          </a:xfrm>
          <a:prstGeom prst="rect">
            <a:avLst/>
          </a:prstGeom>
        </p:spPr>
        <p:txBody>
          <a:bodyPr wrap="square">
            <a:spAutoFit/>
          </a:bodyPr>
          <a:lstStyle/>
          <a:p>
            <a:pPr algn="just">
              <a:lnSpc>
                <a:spcPct val="120000"/>
              </a:lnSpc>
            </a:pPr>
            <a:r>
              <a:rPr lang="es-ES_tradnl" sz="2400" dirty="0">
                <a:solidFill>
                  <a:schemeClr val="tx1">
                    <a:lumMod val="95000"/>
                    <a:lumOff val="5000"/>
                  </a:schemeClr>
                </a:solidFill>
                <a:latin typeface="Work Sans Medium" pitchFamily="2" charset="77"/>
                <a:ea typeface="+mj-ea"/>
                <a:cs typeface="+mj-cs"/>
              </a:rPr>
              <a:t>Si su presentación requiere incluir el logo de Gobierno Nacional, deberá ubicarlo cómo se indica en las siguientes diapositivas:</a:t>
            </a:r>
          </a:p>
        </p:txBody>
      </p:sp>
    </p:spTree>
    <p:extLst>
      <p:ext uri="{BB962C8B-B14F-4D97-AF65-F5344CB8AC3E}">
        <p14:creationId xmlns:p14="http://schemas.microsoft.com/office/powerpoint/2010/main" val="14526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Título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presentación</a:t>
            </a:r>
            <a:endParaRPr kumimoji="0" lang="es-ES" sz="40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9426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AC8237-E299-8CCF-CFC9-F28B3F79A196}"/>
              </a:ext>
            </a:extLst>
          </p:cNvPr>
          <p:cNvSpPr txBox="1"/>
          <p:nvPr/>
        </p:nvSpPr>
        <p:spPr>
          <a:xfrm>
            <a:off x="4787789" y="2228671"/>
            <a:ext cx="2616422"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7200" b="0" i="0" u="none" strike="noStrike" kern="1200" cap="none" spc="0" normalizeH="0" baseline="0" noProof="0" dirty="0">
                <a:ln>
                  <a:noFill/>
                </a:ln>
                <a:solidFill>
                  <a:prstClr val="black"/>
                </a:solidFill>
                <a:effectLst/>
                <a:uLnTx/>
                <a:uFillTx/>
                <a:latin typeface="Work Sans Light" pitchFamily="2" charset="77"/>
                <a:ea typeface="+mn-ea"/>
                <a:cs typeface="+mn-cs"/>
              </a:rPr>
              <a:t>Título</a:t>
            </a:r>
          </a:p>
        </p:txBody>
      </p:sp>
      <p:cxnSp>
        <p:nvCxnSpPr>
          <p:cNvPr id="4" name="Conector recto 3">
            <a:extLst>
              <a:ext uri="{FF2B5EF4-FFF2-40B4-BE49-F238E27FC236}">
                <a16:creationId xmlns:a16="http://schemas.microsoft.com/office/drawing/2014/main" id="{A553982F-8BF6-4740-12AE-32DD5D763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A9817E2-CBD6-28DD-9029-8CB5AC1FB0C8}"/>
              </a:ext>
            </a:extLst>
          </p:cNvPr>
          <p:cNvSpPr txBox="1"/>
          <p:nvPr/>
        </p:nvSpPr>
        <p:spPr>
          <a:xfrm>
            <a:off x="4168816" y="3463724"/>
            <a:ext cx="38543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texto corto descriptivo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a 2 o 3 líneas</a:t>
            </a:r>
          </a:p>
        </p:txBody>
      </p:sp>
    </p:spTree>
    <p:extLst>
      <p:ext uri="{BB962C8B-B14F-4D97-AF65-F5344CB8AC3E}">
        <p14:creationId xmlns:p14="http://schemas.microsoft.com/office/powerpoint/2010/main" val="3980024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530667" y="1627097"/>
            <a:ext cx="11375989" cy="3170099"/>
          </a:xfrm>
          <a:prstGeom prst="rect">
            <a:avLst/>
          </a:prstGeom>
        </p:spPr>
        <p:txBody>
          <a:bodyPr wrap="square">
            <a:spAutoFit/>
          </a:bodyPr>
          <a:lstStyle/>
          <a:p>
            <a:pPr algn="just"/>
            <a:r>
              <a:rPr lang="es-MX" sz="2000" dirty="0">
                <a:solidFill>
                  <a:schemeClr val="tx1">
                    <a:lumMod val="95000"/>
                    <a:lumOff val="5000"/>
                  </a:schemeClr>
                </a:solidFill>
                <a:latin typeface="Work Sans Medium" pitchFamily="2" charset="77"/>
                <a:ea typeface="+mj-ea"/>
                <a:cs typeface="+mj-cs"/>
              </a:rPr>
              <a:t>La dinámica en física es la rama que se encarga del estudio de las fuerzas y el movimiento de los objetos. Proporciona un marco teórico para comprender cómo los objetos responden a las fuerzas y cómo estas fuerzas afectan su movimiento.</a:t>
            </a:r>
          </a:p>
          <a:p>
            <a:pPr algn="just"/>
            <a:endParaRPr lang="es-MX" sz="2000" dirty="0">
              <a:solidFill>
                <a:schemeClr val="tx1">
                  <a:lumMod val="95000"/>
                  <a:lumOff val="5000"/>
                </a:schemeClr>
              </a:solidFill>
              <a:latin typeface="Work Sans Medium" pitchFamily="2" charset="77"/>
              <a:ea typeface="+mj-ea"/>
              <a:cs typeface="+mj-cs"/>
            </a:endParaRPr>
          </a:p>
          <a:p>
            <a:pPr algn="just"/>
            <a:r>
              <a:rPr lang="es-MX" sz="2000" dirty="0">
                <a:solidFill>
                  <a:schemeClr val="tx1">
                    <a:lumMod val="95000"/>
                    <a:lumOff val="5000"/>
                  </a:schemeClr>
                </a:solidFill>
                <a:latin typeface="Work Sans Medium" pitchFamily="2" charset="77"/>
                <a:ea typeface="+mj-ea"/>
                <a:cs typeface="+mj-cs"/>
              </a:rPr>
              <a:t>Las leyes fundamentales de la dinámica están descritas por las leyes de Newton:</a:t>
            </a:r>
          </a:p>
          <a:p>
            <a:pPr algn="just"/>
            <a:endParaRPr lang="es-MX" sz="2000" dirty="0">
              <a:solidFill>
                <a:schemeClr val="tx1">
                  <a:lumMod val="95000"/>
                  <a:lumOff val="5000"/>
                </a:schemeClr>
              </a:solidFill>
              <a:latin typeface="Work Sans Medium" pitchFamily="2" charset="77"/>
              <a:ea typeface="+mj-ea"/>
              <a:cs typeface="+mj-cs"/>
            </a:endParaRPr>
          </a:p>
          <a:p>
            <a:pPr algn="just"/>
            <a:r>
              <a:rPr lang="es-MX" sz="2000" dirty="0">
                <a:solidFill>
                  <a:schemeClr val="tx1">
                    <a:lumMod val="95000"/>
                    <a:lumOff val="5000"/>
                  </a:schemeClr>
                </a:solidFill>
                <a:latin typeface="Work Sans Medium" pitchFamily="2" charset="77"/>
                <a:ea typeface="+mj-ea"/>
                <a:cs typeface="+mj-cs"/>
              </a:rPr>
              <a:t>1. Primera ley de Newton o ley de la inercia: Un objeto en reposo permanecerá en reposo y un objeto en movimiento continuará en movimiento con velocidad constante a menos que actúe una fuerza externa sobre él.</a:t>
            </a:r>
            <a:endParaRPr lang="es-ES_tradnl" sz="2000" dirty="0">
              <a:solidFill>
                <a:schemeClr val="tx1">
                  <a:lumMod val="95000"/>
                  <a:lumOff val="5000"/>
                </a:schemeClr>
              </a:solidFill>
              <a:latin typeface="Work Sans Medium" pitchFamily="2" charset="77"/>
              <a:ea typeface="+mj-ea"/>
              <a:cs typeface="+mj-cs"/>
            </a:endParaRPr>
          </a:p>
          <a:p>
            <a:pPr algn="l"/>
            <a:endParaRPr lang="es-ES" sz="2000" b="1" dirty="0">
              <a:solidFill>
                <a:srgbClr val="1A1A1A"/>
              </a:solidFill>
              <a:latin typeface="WorkSans-SemiBold"/>
              <a:ea typeface="+mj-ea"/>
              <a:cs typeface="+mj-cs"/>
            </a:endParaRPr>
          </a:p>
        </p:txBody>
      </p:sp>
      <p:sp>
        <p:nvSpPr>
          <p:cNvPr id="3" name="CuadroTexto 2">
            <a:extLst>
              <a:ext uri="{FF2B5EF4-FFF2-40B4-BE49-F238E27FC236}">
                <a16:creationId xmlns:a16="http://schemas.microsoft.com/office/drawing/2014/main" id="{402028C1-815F-3ED1-5C09-4CD86C93B02B}"/>
              </a:ext>
            </a:extLst>
          </p:cNvPr>
          <p:cNvSpPr txBox="1"/>
          <p:nvPr/>
        </p:nvSpPr>
        <p:spPr>
          <a:xfrm>
            <a:off x="603536" y="252774"/>
            <a:ext cx="1042701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Ejercicio segunda ley de Newton</a:t>
            </a:r>
            <a:endParaRPr kumimoji="0" lang="es-ES" sz="32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endParaRPr>
          </a:p>
        </p:txBody>
      </p:sp>
      <p:sp>
        <p:nvSpPr>
          <p:cNvPr id="7" name="CuadroTexto 6">
            <a:extLst>
              <a:ext uri="{FF2B5EF4-FFF2-40B4-BE49-F238E27FC236}">
                <a16:creationId xmlns:a16="http://schemas.microsoft.com/office/drawing/2014/main" id="{C22FAF39-9BD9-840B-B07B-E198FCA495BA}"/>
              </a:ext>
            </a:extLst>
          </p:cNvPr>
          <p:cNvSpPr txBox="1"/>
          <p:nvPr/>
        </p:nvSpPr>
        <p:spPr>
          <a:xfrm>
            <a:off x="2178" y="852938"/>
            <a:ext cx="6093822" cy="338554"/>
          </a:xfrm>
          <a:prstGeom prst="rect">
            <a:avLst/>
          </a:prstGeom>
          <a:noFill/>
        </p:spPr>
        <p:txBody>
          <a:bodyPr wrap="square">
            <a:spAutoFit/>
          </a:bodyPr>
          <a:lstStyle/>
          <a:p>
            <a:pPr algn="ctr"/>
            <a:r>
              <a:rPr lang="es-CO" sz="1600" dirty="0">
                <a:solidFill>
                  <a:prstClr val="black"/>
                </a:solidFill>
                <a:latin typeface="Work Sans Light" pitchFamily="2" charset="77"/>
              </a:rPr>
              <a:t>Dinámica</a:t>
            </a:r>
          </a:p>
        </p:txBody>
      </p:sp>
    </p:spTree>
    <p:extLst>
      <p:ext uri="{BB962C8B-B14F-4D97-AF65-F5344CB8AC3E}">
        <p14:creationId xmlns:p14="http://schemas.microsoft.com/office/powerpoint/2010/main" val="298984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3242"/>
          <a:stretch/>
        </p:blipFill>
        <p:spPr>
          <a:xfrm>
            <a:off x="6095999" y="-68162"/>
            <a:ext cx="8053085"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264095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srgbClr val="38AA00"/>
                </a:solidFill>
                <a:effectLst/>
                <a:uLnTx/>
                <a:uFillTx/>
                <a:latin typeface="Work Sans Light" pitchFamily="2" charset="77"/>
                <a:ea typeface="+mj-ea"/>
                <a:cs typeface="+mj-cs"/>
              </a:rPr>
              <a:t>Título</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Lorem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ipsum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dolor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sit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amet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consectetuer</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adipiscing</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elit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sed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diam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nonummy</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nibh</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euismod</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tincidunt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laoreet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dolore</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magna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aliquam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erat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volutpat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wisi</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enim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ad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minim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veniam</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quis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nostrud</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exerci</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tation</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ullamcorper</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suscipit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lobortis</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nisl</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ut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aliquip</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ex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ea</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commodo </a:t>
            </a:r>
            <a:r>
              <a:rPr kumimoji="0" lang="es-CO" sz="1600" b="0" i="0" u="none" strike="noStrike" kern="1200" cap="none" spc="0" normalizeH="0" baseline="0" noProof="0" dirty="0" err="1">
                <a:ln>
                  <a:noFill/>
                </a:ln>
                <a:solidFill>
                  <a:prstClr val="black"/>
                </a:solidFill>
                <a:effectLst/>
                <a:uLnTx/>
                <a:uFillTx/>
                <a:latin typeface="Work Sans Light" pitchFamily="2" charset="77"/>
                <a:ea typeface="+mn-ea"/>
                <a:cs typeface="+mn-cs"/>
              </a:rPr>
              <a:t>consequat</a:t>
            </a:r>
            <a:r>
              <a:rPr kumimoji="0" lang="es-CO" sz="1600" b="0" i="0" u="none" strike="noStrike" kern="1200" cap="none" spc="0" normalizeH="0" baseline="0" noProof="0" dirty="0">
                <a:ln>
                  <a:noFill/>
                </a:ln>
                <a:solidFill>
                  <a:prstClr val="black"/>
                </a:solidFill>
                <a:effectLst/>
                <a:uLnTx/>
                <a:uFillTx/>
                <a:latin typeface="Work Sans Light" pitchFamily="2" charset="77"/>
                <a:ea typeface="+mn-ea"/>
                <a:cs typeface="+mn-cs"/>
              </a:rPr>
              <a:t>. </a:t>
            </a:r>
          </a:p>
        </p:txBody>
      </p:sp>
    </p:spTree>
    <p:extLst>
      <p:ext uri="{BB962C8B-B14F-4D97-AF65-F5344CB8AC3E}">
        <p14:creationId xmlns:p14="http://schemas.microsoft.com/office/powerpoint/2010/main" val="2048745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black">
                    <a:lumMod val="95000"/>
                    <a:lumOff val="5000"/>
                  </a:prstClr>
                </a:solidFill>
                <a:effectLst/>
                <a:uLnTx/>
                <a:uFillTx/>
                <a:latin typeface="Work Sans Medium" pitchFamily="2" charset="77"/>
                <a:ea typeface="+mj-ea"/>
                <a:cs typeface="+mj-cs"/>
              </a:rPr>
              <a:t>Título</a:t>
            </a:r>
          </a:p>
        </p:txBody>
      </p:sp>
    </p:spTree>
    <p:extLst>
      <p:ext uri="{BB962C8B-B14F-4D97-AF65-F5344CB8AC3E}">
        <p14:creationId xmlns:p14="http://schemas.microsoft.com/office/powerpoint/2010/main" val="354182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2262033"/>
            <a:ext cx="7772400" cy="3491402"/>
          </a:xfrm>
          <a:prstGeom prst="rect">
            <a:avLst/>
          </a:prstGeom>
        </p:spPr>
      </p:pic>
    </p:spTree>
    <p:extLst>
      <p:ext uri="{BB962C8B-B14F-4D97-AF65-F5344CB8AC3E}">
        <p14:creationId xmlns:p14="http://schemas.microsoft.com/office/powerpoint/2010/main" val="235082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28264"/>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white"/>
                </a:solidFill>
                <a:effectLst/>
                <a:uLnTx/>
                <a:uFillTx/>
                <a:latin typeface="Work Sans Medium" pitchFamily="2" charset="77"/>
                <a:ea typeface="+mj-ea"/>
                <a:cs typeface="+mj-cs"/>
              </a:rPr>
              <a:t>Título</a:t>
            </a:r>
          </a:p>
        </p:txBody>
      </p:sp>
    </p:spTree>
    <p:extLst>
      <p:ext uri="{BB962C8B-B14F-4D97-AF65-F5344CB8AC3E}">
        <p14:creationId xmlns:p14="http://schemas.microsoft.com/office/powerpoint/2010/main" val="1387702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4115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1830822"/>
          </a:xfrm>
          <a:prstGeom prst="rect">
            <a:avLst/>
          </a:prstGeom>
        </p:spPr>
        <p:txBody>
          <a:bodyPr wrap="square">
            <a:spAutoFit/>
          </a:bodyPr>
          <a:lstStyle/>
          <a:p>
            <a:pPr algn="just">
              <a:lnSpc>
                <a:spcPct val="120000"/>
              </a:lnSpc>
            </a:pPr>
            <a:r>
              <a:rPr lang="es-ES_tradnl" sz="2400" dirty="0">
                <a:solidFill>
                  <a:schemeClr val="tx1">
                    <a:lumMod val="95000"/>
                    <a:lumOff val="5000"/>
                  </a:schemeClr>
                </a:solidFill>
                <a:latin typeface="Work Sans Medium" pitchFamily="2" charset="77"/>
                <a:ea typeface="+mj-ea"/>
                <a:cs typeface="+mj-cs"/>
              </a:rPr>
              <a:t>Si su presentación requiere incluir el logo de una marca externa, deberá ubicarlo cómo se indica en las siguientes diapositivas:</a:t>
            </a:r>
          </a:p>
        </p:txBody>
      </p:sp>
    </p:spTree>
    <p:extLst>
      <p:ext uri="{BB962C8B-B14F-4D97-AF65-F5344CB8AC3E}">
        <p14:creationId xmlns:p14="http://schemas.microsoft.com/office/powerpoint/2010/main" val="1072140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Título</a:t>
            </a:r>
          </a:p>
          <a:p>
            <a:r>
              <a:rPr lang="es-ES" sz="5400" b="1" dirty="0">
                <a:solidFill>
                  <a:schemeClr val="tx1">
                    <a:lumMod val="75000"/>
                    <a:lumOff val="25000"/>
                  </a:schemeClr>
                </a:solidFill>
                <a:latin typeface="Work Sans" pitchFamily="2" charset="77"/>
              </a:rPr>
              <a:t>presentación</a:t>
            </a:r>
            <a:endParaRPr lang="es-ES" sz="4000" b="1" dirty="0">
              <a:solidFill>
                <a:schemeClr val="tx1">
                  <a:lumMod val="75000"/>
                  <a:lumOff val="25000"/>
                </a:schemeClr>
              </a:solidFill>
              <a:latin typeface="Work Sans" pitchFamily="2" charset="77"/>
            </a:endParaRPr>
          </a:p>
        </p:txBody>
      </p:sp>
      <p:sp>
        <p:nvSpPr>
          <p:cNvPr id="2" name="Rectángulo 1">
            <a:extLst>
              <a:ext uri="{FF2B5EF4-FFF2-40B4-BE49-F238E27FC236}">
                <a16:creationId xmlns:a16="http://schemas.microsoft.com/office/drawing/2014/main" id="{F166E8A6-F44B-560A-61A6-4940B67F6913}"/>
              </a:ext>
            </a:extLst>
          </p:cNvPr>
          <p:cNvSpPr/>
          <p:nvPr/>
        </p:nvSpPr>
        <p:spPr>
          <a:xfrm>
            <a:off x="7778187" y="4514127"/>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0AA0ECB7-C0B9-D62D-C0DC-0633F6E93FAA}"/>
              </a:ext>
            </a:extLst>
          </p:cNvPr>
          <p:cNvSpPr txBox="1"/>
          <p:nvPr/>
        </p:nvSpPr>
        <p:spPr>
          <a:xfrm>
            <a:off x="8660927" y="5000263"/>
            <a:ext cx="1810111" cy="369332"/>
          </a:xfrm>
          <a:prstGeom prst="rect">
            <a:avLst/>
          </a:prstGeom>
          <a:noFill/>
        </p:spPr>
        <p:txBody>
          <a:bodyPr wrap="none" rtlCol="0">
            <a:spAutoFit/>
          </a:bodyPr>
          <a:lstStyle/>
          <a:p>
            <a:pPr algn="ctr"/>
            <a:r>
              <a:rPr lang="es-CO" dirty="0">
                <a:latin typeface="Work Sans Medium" pitchFamily="2" charset="77"/>
              </a:rPr>
              <a:t>Marca externa</a:t>
            </a:r>
          </a:p>
        </p:txBody>
      </p:sp>
      <p:sp>
        <p:nvSpPr>
          <p:cNvPr id="4" name="Rectángulo 3">
            <a:extLst>
              <a:ext uri="{FF2B5EF4-FFF2-40B4-BE49-F238E27FC236}">
                <a16:creationId xmlns:a16="http://schemas.microsoft.com/office/drawing/2014/main" id="{2991C5E7-9B07-38EF-7C9E-CD3A892B3E38}"/>
              </a:ext>
            </a:extLst>
          </p:cNvPr>
          <p:cNvSpPr/>
          <p:nvPr/>
        </p:nvSpPr>
        <p:spPr>
          <a:xfrm>
            <a:off x="6726264" y="1109062"/>
            <a:ext cx="4420156" cy="1392369"/>
          </a:xfrm>
          <a:prstGeom prst="rect">
            <a:avLst/>
          </a:prstGeom>
        </p:spPr>
        <p:txBody>
          <a:bodyPr wrap="square">
            <a:spAutoFit/>
          </a:bodyPr>
          <a:lstStyle/>
          <a:p>
            <a:pPr algn="just">
              <a:lnSpc>
                <a:spcPct val="120000"/>
              </a:lnSpc>
            </a:pPr>
            <a:r>
              <a:rPr lang="es-ES_tradnl" sz="2400" b="1" dirty="0">
                <a:solidFill>
                  <a:schemeClr val="tx1">
                    <a:lumMod val="75000"/>
                    <a:lumOff val="25000"/>
                  </a:schemeClr>
                </a:solidFill>
              </a:rPr>
              <a:t>El tamaño del logo de la marca externa no debe superar el tamaño del logo SENA.</a:t>
            </a:r>
          </a:p>
        </p:txBody>
      </p:sp>
    </p:spTree>
    <p:extLst>
      <p:ext uri="{BB962C8B-B14F-4D97-AF65-F5344CB8AC3E}">
        <p14:creationId xmlns:p14="http://schemas.microsoft.com/office/powerpoint/2010/main" val="50187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2355971"/>
            <a:ext cx="264095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Título</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062103"/>
          </a:xfrm>
          <a:prstGeom prst="rect">
            <a:avLst/>
          </a:prstGeom>
          <a:noFill/>
        </p:spPr>
        <p:txBody>
          <a:bodyPr wrap="square" rtlCol="0">
            <a:spAutoFit/>
          </a:bodyPr>
          <a:lstStyle/>
          <a:p>
            <a:r>
              <a:rPr lang="es-CO" sz="1600" dirty="0" err="1">
                <a:latin typeface="Work Sans Light" pitchFamily="2" charset="77"/>
              </a:rPr>
              <a:t>Lorem</a:t>
            </a:r>
            <a:r>
              <a:rPr lang="es-CO" sz="1600" dirty="0">
                <a:latin typeface="Work Sans Light" pitchFamily="2" charset="77"/>
              </a:rPr>
              <a:t> </a:t>
            </a:r>
            <a:r>
              <a:rPr lang="es-CO" sz="1600" dirty="0" err="1">
                <a:latin typeface="Work Sans Light" pitchFamily="2" charset="77"/>
              </a:rPr>
              <a:t>ipsum</a:t>
            </a:r>
            <a:r>
              <a:rPr lang="es-CO" sz="1600" dirty="0">
                <a:latin typeface="Work Sans Light" pitchFamily="2" charset="77"/>
              </a:rPr>
              <a:t> dolor </a:t>
            </a:r>
            <a:r>
              <a:rPr lang="es-CO" sz="1600" dirty="0" err="1">
                <a:latin typeface="Work Sans Light" pitchFamily="2" charset="77"/>
              </a:rPr>
              <a:t>sit</a:t>
            </a:r>
            <a:r>
              <a:rPr lang="es-CO" sz="1600" dirty="0">
                <a:latin typeface="Work Sans Light" pitchFamily="2" charset="77"/>
              </a:rPr>
              <a:t> </a:t>
            </a:r>
            <a:r>
              <a:rPr lang="es-CO" sz="1600" dirty="0" err="1">
                <a:latin typeface="Work Sans Light" pitchFamily="2" charset="77"/>
              </a:rPr>
              <a:t>amet</a:t>
            </a:r>
            <a:r>
              <a:rPr lang="es-CO" sz="1600" dirty="0">
                <a:latin typeface="Work Sans Light" pitchFamily="2" charset="77"/>
              </a:rPr>
              <a:t>, </a:t>
            </a:r>
            <a:r>
              <a:rPr lang="es-CO" sz="1600" dirty="0" err="1">
                <a:latin typeface="Work Sans Light" pitchFamily="2" charset="77"/>
              </a:rPr>
              <a:t>consectetuer</a:t>
            </a:r>
            <a:r>
              <a:rPr lang="es-CO" sz="1600" dirty="0">
                <a:latin typeface="Work Sans Light" pitchFamily="2" charset="77"/>
              </a:rPr>
              <a:t> </a:t>
            </a:r>
            <a:r>
              <a:rPr lang="es-CO" sz="1600" dirty="0" err="1">
                <a:latin typeface="Work Sans Light" pitchFamily="2" charset="77"/>
              </a:rPr>
              <a:t>adipiscing</a:t>
            </a:r>
            <a:r>
              <a:rPr lang="es-CO" sz="1600" dirty="0">
                <a:latin typeface="Work Sans Light" pitchFamily="2" charset="77"/>
              </a:rPr>
              <a:t> </a:t>
            </a:r>
            <a:r>
              <a:rPr lang="es-CO" sz="1600" dirty="0" err="1">
                <a:latin typeface="Work Sans Light" pitchFamily="2" charset="77"/>
              </a:rPr>
              <a:t>elit</a:t>
            </a:r>
            <a:r>
              <a:rPr lang="es-CO" sz="1600" dirty="0">
                <a:latin typeface="Work Sans Light" pitchFamily="2" charset="77"/>
              </a:rPr>
              <a:t>, sed </a:t>
            </a:r>
            <a:r>
              <a:rPr lang="es-CO" sz="1600" dirty="0" err="1">
                <a:latin typeface="Work Sans Light" pitchFamily="2" charset="77"/>
              </a:rPr>
              <a:t>diam</a:t>
            </a:r>
            <a:r>
              <a:rPr lang="es-CO" sz="1600" dirty="0">
                <a:latin typeface="Work Sans Light" pitchFamily="2" charset="77"/>
              </a:rPr>
              <a:t> </a:t>
            </a:r>
            <a:r>
              <a:rPr lang="es-CO" sz="1600" dirty="0" err="1">
                <a:latin typeface="Work Sans Light" pitchFamily="2" charset="77"/>
              </a:rPr>
              <a:t>nonummy</a:t>
            </a:r>
            <a:r>
              <a:rPr lang="es-CO" sz="1600" dirty="0">
                <a:latin typeface="Work Sans Light" pitchFamily="2" charset="77"/>
              </a:rPr>
              <a:t> </a:t>
            </a:r>
            <a:r>
              <a:rPr lang="es-CO" sz="1600" dirty="0" err="1">
                <a:latin typeface="Work Sans Light" pitchFamily="2" charset="77"/>
              </a:rPr>
              <a:t>nibh</a:t>
            </a:r>
            <a:r>
              <a:rPr lang="es-CO" sz="1600" dirty="0">
                <a:latin typeface="Work Sans Light" pitchFamily="2" charset="77"/>
              </a:rPr>
              <a:t> </a:t>
            </a:r>
            <a:r>
              <a:rPr lang="es-CO" sz="1600" dirty="0" err="1">
                <a:latin typeface="Work Sans Light" pitchFamily="2" charset="77"/>
              </a:rPr>
              <a:t>euismod</a:t>
            </a:r>
            <a:r>
              <a:rPr lang="es-CO" sz="1600" dirty="0">
                <a:latin typeface="Work Sans Light" pitchFamily="2" charset="77"/>
              </a:rPr>
              <a:t> </a:t>
            </a:r>
            <a:r>
              <a:rPr lang="es-CO" sz="1600" dirty="0" err="1">
                <a:latin typeface="Work Sans Light" pitchFamily="2" charset="77"/>
              </a:rPr>
              <a:t>tincidunt</a:t>
            </a:r>
            <a:r>
              <a:rPr lang="es-CO" sz="1600" dirty="0">
                <a:latin typeface="Work Sans Light" pitchFamily="2" charset="77"/>
              </a:rPr>
              <a:t> ut </a:t>
            </a:r>
            <a:r>
              <a:rPr lang="es-CO" sz="1600" dirty="0" err="1">
                <a:latin typeface="Work Sans Light" pitchFamily="2" charset="77"/>
              </a:rPr>
              <a:t>laoreet</a:t>
            </a:r>
            <a:r>
              <a:rPr lang="es-CO" sz="1600" dirty="0">
                <a:latin typeface="Work Sans Light" pitchFamily="2" charset="77"/>
              </a:rPr>
              <a:t> </a:t>
            </a:r>
            <a:r>
              <a:rPr lang="es-CO" sz="1600" dirty="0" err="1">
                <a:latin typeface="Work Sans Light" pitchFamily="2" charset="77"/>
              </a:rPr>
              <a:t>dolore</a:t>
            </a:r>
            <a:r>
              <a:rPr lang="es-CO" sz="1600" dirty="0">
                <a:latin typeface="Work Sans Light" pitchFamily="2" charset="77"/>
              </a:rPr>
              <a:t> magna </a:t>
            </a:r>
            <a:r>
              <a:rPr lang="es-CO" sz="1600" dirty="0" err="1">
                <a:latin typeface="Work Sans Light" pitchFamily="2" charset="77"/>
              </a:rPr>
              <a:t>aliquam</a:t>
            </a:r>
            <a:r>
              <a:rPr lang="es-CO" sz="1600" dirty="0">
                <a:latin typeface="Work Sans Light" pitchFamily="2" charset="77"/>
              </a:rPr>
              <a:t> </a:t>
            </a:r>
            <a:r>
              <a:rPr lang="es-CO" sz="1600" dirty="0" err="1">
                <a:latin typeface="Work Sans Light" pitchFamily="2" charset="77"/>
              </a:rPr>
              <a:t>erat</a:t>
            </a:r>
            <a:r>
              <a:rPr lang="es-CO" sz="1600" dirty="0">
                <a:latin typeface="Work Sans Light" pitchFamily="2" charset="77"/>
              </a:rPr>
              <a:t> </a:t>
            </a:r>
            <a:r>
              <a:rPr lang="es-CO" sz="1600" dirty="0" err="1">
                <a:latin typeface="Work Sans Light" pitchFamily="2" charset="77"/>
              </a:rPr>
              <a:t>volutpat</a:t>
            </a:r>
            <a:r>
              <a:rPr lang="es-CO" sz="1600" dirty="0">
                <a:latin typeface="Work Sans Light" pitchFamily="2" charset="77"/>
              </a:rPr>
              <a:t>. Ut </a:t>
            </a:r>
            <a:r>
              <a:rPr lang="es-CO" sz="1600" dirty="0" err="1">
                <a:latin typeface="Work Sans Light" pitchFamily="2" charset="77"/>
              </a:rPr>
              <a:t>wisi</a:t>
            </a:r>
            <a:r>
              <a:rPr lang="es-CO" sz="1600" dirty="0">
                <a:latin typeface="Work Sans Light" pitchFamily="2" charset="77"/>
              </a:rPr>
              <a:t> </a:t>
            </a:r>
            <a:r>
              <a:rPr lang="es-CO" sz="1600" dirty="0" err="1">
                <a:latin typeface="Work Sans Light" pitchFamily="2" charset="77"/>
              </a:rPr>
              <a:t>enim</a:t>
            </a:r>
            <a:r>
              <a:rPr lang="es-CO" sz="1600" dirty="0">
                <a:latin typeface="Work Sans Light" pitchFamily="2" charset="77"/>
              </a:rPr>
              <a:t> ad </a:t>
            </a:r>
            <a:r>
              <a:rPr lang="es-CO" sz="1600" dirty="0" err="1">
                <a:latin typeface="Work Sans Light" pitchFamily="2" charset="77"/>
              </a:rPr>
              <a:t>minim</a:t>
            </a:r>
            <a:r>
              <a:rPr lang="es-CO" sz="1600" dirty="0">
                <a:latin typeface="Work Sans Light" pitchFamily="2" charset="77"/>
              </a:rPr>
              <a:t> </a:t>
            </a:r>
            <a:r>
              <a:rPr lang="es-CO" sz="1600" dirty="0" err="1">
                <a:latin typeface="Work Sans Light" pitchFamily="2" charset="77"/>
              </a:rPr>
              <a:t>veniam</a:t>
            </a:r>
            <a:r>
              <a:rPr lang="es-CO" sz="1600" dirty="0">
                <a:latin typeface="Work Sans Light" pitchFamily="2" charset="77"/>
              </a:rPr>
              <a:t>, quis </a:t>
            </a:r>
            <a:r>
              <a:rPr lang="es-CO" sz="1600" dirty="0" err="1">
                <a:latin typeface="Work Sans Light" pitchFamily="2" charset="77"/>
              </a:rPr>
              <a:t>nostrud</a:t>
            </a:r>
            <a:r>
              <a:rPr lang="es-CO" sz="1600" dirty="0">
                <a:latin typeface="Work Sans Light" pitchFamily="2" charset="77"/>
              </a:rPr>
              <a:t> </a:t>
            </a:r>
            <a:r>
              <a:rPr lang="es-CO" sz="1600" dirty="0" err="1">
                <a:latin typeface="Work Sans Light" pitchFamily="2" charset="77"/>
              </a:rPr>
              <a:t>exerci</a:t>
            </a:r>
            <a:r>
              <a:rPr lang="es-CO" sz="1600" dirty="0">
                <a:latin typeface="Work Sans Light" pitchFamily="2" charset="77"/>
              </a:rPr>
              <a:t> </a:t>
            </a:r>
            <a:r>
              <a:rPr lang="es-CO" sz="1600" dirty="0" err="1">
                <a:latin typeface="Work Sans Light" pitchFamily="2" charset="77"/>
              </a:rPr>
              <a:t>tation</a:t>
            </a:r>
            <a:r>
              <a:rPr lang="es-CO" sz="1600" dirty="0">
                <a:latin typeface="Work Sans Light" pitchFamily="2" charset="77"/>
              </a:rPr>
              <a:t> </a:t>
            </a:r>
            <a:r>
              <a:rPr lang="es-CO" sz="1600" dirty="0" err="1">
                <a:latin typeface="Work Sans Light" pitchFamily="2" charset="77"/>
              </a:rPr>
              <a:t>ullamcorper</a:t>
            </a:r>
            <a:r>
              <a:rPr lang="es-CO" sz="1600" dirty="0">
                <a:latin typeface="Work Sans Light" pitchFamily="2" charset="77"/>
              </a:rPr>
              <a:t> </a:t>
            </a:r>
            <a:r>
              <a:rPr lang="es-CO" sz="1600" dirty="0" err="1">
                <a:latin typeface="Work Sans Light" pitchFamily="2" charset="77"/>
              </a:rPr>
              <a:t>suscipit</a:t>
            </a:r>
            <a:r>
              <a:rPr lang="es-CO" sz="1600" dirty="0">
                <a:latin typeface="Work Sans Light" pitchFamily="2" charset="77"/>
              </a:rPr>
              <a:t> </a:t>
            </a:r>
            <a:r>
              <a:rPr lang="es-CO" sz="1600" dirty="0" err="1">
                <a:latin typeface="Work Sans Light" pitchFamily="2" charset="77"/>
              </a:rPr>
              <a:t>lobortis</a:t>
            </a:r>
            <a:r>
              <a:rPr lang="es-CO" sz="1600" dirty="0">
                <a:latin typeface="Work Sans Light" pitchFamily="2" charset="77"/>
              </a:rPr>
              <a:t> </a:t>
            </a:r>
            <a:r>
              <a:rPr lang="es-CO" sz="1600" dirty="0" err="1">
                <a:latin typeface="Work Sans Light" pitchFamily="2" charset="77"/>
              </a:rPr>
              <a:t>nisl</a:t>
            </a:r>
            <a:r>
              <a:rPr lang="es-CO" sz="1600" dirty="0">
                <a:latin typeface="Work Sans Light" pitchFamily="2" charset="77"/>
              </a:rPr>
              <a:t> ut </a:t>
            </a:r>
            <a:r>
              <a:rPr lang="es-CO" sz="1600" dirty="0" err="1">
                <a:latin typeface="Work Sans Light" pitchFamily="2" charset="77"/>
              </a:rPr>
              <a:t>aliquip</a:t>
            </a:r>
            <a:r>
              <a:rPr lang="es-CO" sz="1600" dirty="0">
                <a:latin typeface="Work Sans Light" pitchFamily="2" charset="77"/>
              </a:rPr>
              <a:t> ex </a:t>
            </a:r>
            <a:r>
              <a:rPr lang="es-CO" sz="1600" dirty="0" err="1">
                <a:latin typeface="Work Sans Light" pitchFamily="2" charset="77"/>
              </a:rPr>
              <a:t>ea</a:t>
            </a:r>
            <a:r>
              <a:rPr lang="es-CO" sz="1600" dirty="0">
                <a:latin typeface="Work Sans Light" pitchFamily="2" charset="77"/>
              </a:rPr>
              <a:t> commodo </a:t>
            </a:r>
            <a:r>
              <a:rPr lang="es-CO" sz="1600" dirty="0" err="1">
                <a:latin typeface="Work Sans Light" pitchFamily="2" charset="77"/>
              </a:rPr>
              <a:t>consequat</a:t>
            </a:r>
            <a:r>
              <a:rPr lang="es-CO" sz="1600" dirty="0">
                <a:latin typeface="Work Sans Light" pitchFamily="2" charset="77"/>
              </a:rPr>
              <a:t>. </a:t>
            </a:r>
          </a:p>
        </p:txBody>
      </p:sp>
    </p:spTree>
    <p:extLst>
      <p:ext uri="{BB962C8B-B14F-4D97-AF65-F5344CB8AC3E}">
        <p14:creationId xmlns:p14="http://schemas.microsoft.com/office/powerpoint/2010/main" val="2106283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Título</a:t>
            </a:r>
          </a:p>
        </p:txBody>
      </p:sp>
      <p:sp>
        <p:nvSpPr>
          <p:cNvPr id="3" name="Rectángulo 2">
            <a:extLst>
              <a:ext uri="{FF2B5EF4-FFF2-40B4-BE49-F238E27FC236}">
                <a16:creationId xmlns:a16="http://schemas.microsoft.com/office/drawing/2014/main" id="{6A993151-968B-833E-EFD6-C624CC4A0972}"/>
              </a:ext>
            </a:extLst>
          </p:cNvPr>
          <p:cNvSpPr/>
          <p:nvPr/>
        </p:nvSpPr>
        <p:spPr>
          <a:xfrm>
            <a:off x="8241174" y="5000263"/>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4" name="CuadroTexto 3">
            <a:extLst>
              <a:ext uri="{FF2B5EF4-FFF2-40B4-BE49-F238E27FC236}">
                <a16:creationId xmlns:a16="http://schemas.microsoft.com/office/drawing/2014/main" id="{F0C6BE53-8D78-D11B-DC19-A13AD84A933C}"/>
              </a:ext>
            </a:extLst>
          </p:cNvPr>
          <p:cNvSpPr txBox="1"/>
          <p:nvPr/>
        </p:nvSpPr>
        <p:spPr>
          <a:xfrm>
            <a:off x="8996615" y="5475354"/>
            <a:ext cx="1810111" cy="369332"/>
          </a:xfrm>
          <a:prstGeom prst="rect">
            <a:avLst/>
          </a:prstGeom>
          <a:noFill/>
          <a:ln>
            <a:noFill/>
          </a:ln>
        </p:spPr>
        <p:txBody>
          <a:bodyPr wrap="none" rtlCol="0">
            <a:spAutoFit/>
          </a:bodyPr>
          <a:lstStyle/>
          <a:p>
            <a:pPr algn="ctr"/>
            <a:r>
              <a:rPr lang="es-CO" dirty="0">
                <a:latin typeface="Work Sans Medium" pitchFamily="2" charset="77"/>
              </a:rPr>
              <a:t>Marca externa</a:t>
            </a:r>
          </a:p>
        </p:txBody>
      </p:sp>
      <p:sp>
        <p:nvSpPr>
          <p:cNvPr id="5" name="Rectángulo 4">
            <a:extLst>
              <a:ext uri="{FF2B5EF4-FFF2-40B4-BE49-F238E27FC236}">
                <a16:creationId xmlns:a16="http://schemas.microsoft.com/office/drawing/2014/main" id="{5319A960-C967-2381-CF51-09D678577A6F}"/>
              </a:ext>
            </a:extLst>
          </p:cNvPr>
          <p:cNvSpPr/>
          <p:nvPr/>
        </p:nvSpPr>
        <p:spPr>
          <a:xfrm>
            <a:off x="712922" y="2036631"/>
            <a:ext cx="4420156" cy="1392369"/>
          </a:xfrm>
          <a:prstGeom prst="rect">
            <a:avLst/>
          </a:prstGeom>
        </p:spPr>
        <p:txBody>
          <a:bodyPr wrap="square">
            <a:spAutoFit/>
          </a:bodyPr>
          <a:lstStyle/>
          <a:p>
            <a:pPr algn="just">
              <a:lnSpc>
                <a:spcPct val="120000"/>
              </a:lnSpc>
            </a:pPr>
            <a:r>
              <a:rPr lang="es-ES_tradnl" sz="2400" b="1" dirty="0">
                <a:solidFill>
                  <a:schemeClr val="tx1">
                    <a:lumMod val="75000"/>
                    <a:lumOff val="25000"/>
                  </a:schemeClr>
                </a:solidFill>
              </a:rPr>
              <a:t>El tamaño del logo de la marca externa no debe superar el tamaño del logo SENA.</a:t>
            </a:r>
          </a:p>
        </p:txBody>
      </p:sp>
    </p:spTree>
    <p:extLst>
      <p:ext uri="{BB962C8B-B14F-4D97-AF65-F5344CB8AC3E}">
        <p14:creationId xmlns:p14="http://schemas.microsoft.com/office/powerpoint/2010/main" val="3976993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Título</a:t>
            </a:r>
          </a:p>
        </p:txBody>
      </p:sp>
      <p:pic>
        <p:nvPicPr>
          <p:cNvPr id="3" name="Imagen 2">
            <a:extLst>
              <a:ext uri="{FF2B5EF4-FFF2-40B4-BE49-F238E27FC236}">
                <a16:creationId xmlns:a16="http://schemas.microsoft.com/office/drawing/2014/main" id="{C215D14D-22CC-ABF2-1760-AE194CE3B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7394" y="2014280"/>
            <a:ext cx="6298769" cy="2829439"/>
          </a:xfrm>
          <a:prstGeom prst="rect">
            <a:avLst/>
          </a:prstGeom>
        </p:spPr>
      </p:pic>
      <p:sp>
        <p:nvSpPr>
          <p:cNvPr id="4" name="Rectángulo 3">
            <a:extLst>
              <a:ext uri="{FF2B5EF4-FFF2-40B4-BE49-F238E27FC236}">
                <a16:creationId xmlns:a16="http://schemas.microsoft.com/office/drawing/2014/main" id="{58138BF1-159F-8621-F882-77C09B523AAA}"/>
              </a:ext>
            </a:extLst>
          </p:cNvPr>
          <p:cNvSpPr/>
          <p:nvPr/>
        </p:nvSpPr>
        <p:spPr>
          <a:xfrm>
            <a:off x="8241174" y="5000263"/>
            <a:ext cx="3368233" cy="1319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192DD467-7B99-8565-85EB-542B89F02022}"/>
              </a:ext>
            </a:extLst>
          </p:cNvPr>
          <p:cNvSpPr txBox="1"/>
          <p:nvPr/>
        </p:nvSpPr>
        <p:spPr>
          <a:xfrm>
            <a:off x="8996615" y="5475354"/>
            <a:ext cx="1810111" cy="36933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black"/>
                </a:solidFill>
                <a:effectLst/>
                <a:uLnTx/>
                <a:uFillTx/>
                <a:latin typeface="Work Sans Medium" pitchFamily="2" charset="77"/>
                <a:ea typeface="+mn-ea"/>
                <a:cs typeface="+mn-cs"/>
              </a:rPr>
              <a:t>Marca externa</a:t>
            </a:r>
          </a:p>
        </p:txBody>
      </p:sp>
    </p:spTree>
    <p:extLst>
      <p:ext uri="{BB962C8B-B14F-4D97-AF65-F5344CB8AC3E}">
        <p14:creationId xmlns:p14="http://schemas.microsoft.com/office/powerpoint/2010/main" val="140212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530667" y="1627097"/>
            <a:ext cx="11375989" cy="2554545"/>
          </a:xfrm>
          <a:prstGeom prst="rect">
            <a:avLst/>
          </a:prstGeom>
        </p:spPr>
        <p:txBody>
          <a:bodyPr wrap="square">
            <a:spAutoFit/>
          </a:bodyPr>
          <a:lstStyle/>
          <a:p>
            <a:pPr algn="just"/>
            <a:r>
              <a:rPr lang="es-MX" sz="2000" dirty="0">
                <a:solidFill>
                  <a:schemeClr val="tx1">
                    <a:lumMod val="95000"/>
                    <a:lumOff val="5000"/>
                  </a:schemeClr>
                </a:solidFill>
                <a:latin typeface="Work Sans Medium" pitchFamily="2" charset="77"/>
                <a:ea typeface="+mj-ea"/>
                <a:cs typeface="+mj-cs"/>
              </a:rPr>
              <a:t>2. Segunda ley de Newton o ley de la aceleración: La aceleración de un objeto es directamente proporcional a la fuerza neta que actúa sobre él e inversamente proporcional a su masa. Se expresa mediante la fórmula: F = </a:t>
            </a:r>
            <a:r>
              <a:rPr lang="es-MX" sz="2000" dirty="0" err="1">
                <a:solidFill>
                  <a:schemeClr val="tx1">
                    <a:lumMod val="95000"/>
                    <a:lumOff val="5000"/>
                  </a:schemeClr>
                </a:solidFill>
                <a:latin typeface="Work Sans Medium" pitchFamily="2" charset="77"/>
                <a:ea typeface="+mj-ea"/>
                <a:cs typeface="+mj-cs"/>
              </a:rPr>
              <a:t>ma</a:t>
            </a:r>
            <a:r>
              <a:rPr lang="es-MX" sz="2000" dirty="0">
                <a:solidFill>
                  <a:schemeClr val="tx1">
                    <a:lumMod val="95000"/>
                    <a:lumOff val="5000"/>
                  </a:schemeClr>
                </a:solidFill>
                <a:latin typeface="Work Sans Medium" pitchFamily="2" charset="77"/>
                <a:ea typeface="+mj-ea"/>
                <a:cs typeface="+mj-cs"/>
              </a:rPr>
              <a:t>, donde F es la fuerza neta, m es la masa del objeto y a es su aceleración.</a:t>
            </a:r>
          </a:p>
          <a:p>
            <a:pPr algn="just"/>
            <a:endParaRPr lang="es-MX" sz="2000" dirty="0">
              <a:solidFill>
                <a:schemeClr val="tx1">
                  <a:lumMod val="95000"/>
                  <a:lumOff val="5000"/>
                </a:schemeClr>
              </a:solidFill>
              <a:latin typeface="Work Sans Medium" pitchFamily="2" charset="77"/>
              <a:ea typeface="+mj-ea"/>
              <a:cs typeface="+mj-cs"/>
            </a:endParaRPr>
          </a:p>
          <a:p>
            <a:pPr algn="just"/>
            <a:r>
              <a:rPr lang="es-MX" sz="2000" dirty="0">
                <a:solidFill>
                  <a:schemeClr val="tx1">
                    <a:lumMod val="95000"/>
                    <a:lumOff val="5000"/>
                  </a:schemeClr>
                </a:solidFill>
                <a:latin typeface="Work Sans Medium" pitchFamily="2" charset="77"/>
                <a:ea typeface="+mj-ea"/>
                <a:cs typeface="+mj-cs"/>
              </a:rPr>
              <a:t>3. Tercera ley de Newton o principio de acción y reacción: Por cada acción, hay una reacción de igual magnitud pero en dirección opuesta..</a:t>
            </a:r>
            <a:endParaRPr lang="es-ES_tradnl" sz="2000" dirty="0">
              <a:solidFill>
                <a:schemeClr val="tx1">
                  <a:lumMod val="95000"/>
                  <a:lumOff val="5000"/>
                </a:schemeClr>
              </a:solidFill>
              <a:latin typeface="Work Sans Medium" pitchFamily="2" charset="77"/>
              <a:ea typeface="+mj-ea"/>
              <a:cs typeface="+mj-cs"/>
            </a:endParaRPr>
          </a:p>
          <a:p>
            <a:pPr algn="l"/>
            <a:endParaRPr lang="es-ES" sz="2000" b="1" dirty="0">
              <a:solidFill>
                <a:srgbClr val="1A1A1A"/>
              </a:solidFill>
              <a:latin typeface="WorkSans-SemiBold"/>
              <a:ea typeface="+mj-ea"/>
              <a:cs typeface="+mj-cs"/>
            </a:endParaRPr>
          </a:p>
        </p:txBody>
      </p:sp>
      <p:sp>
        <p:nvSpPr>
          <p:cNvPr id="3" name="CuadroTexto 2">
            <a:extLst>
              <a:ext uri="{FF2B5EF4-FFF2-40B4-BE49-F238E27FC236}">
                <a16:creationId xmlns:a16="http://schemas.microsoft.com/office/drawing/2014/main" id="{402028C1-815F-3ED1-5C09-4CD86C93B02B}"/>
              </a:ext>
            </a:extLst>
          </p:cNvPr>
          <p:cNvSpPr txBox="1"/>
          <p:nvPr/>
        </p:nvSpPr>
        <p:spPr>
          <a:xfrm>
            <a:off x="603536" y="252774"/>
            <a:ext cx="1042701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rPr>
              <a:t>Ejercicio segunda ley de Newton</a:t>
            </a:r>
            <a:endParaRPr kumimoji="0" lang="es-ES" sz="3200" b="1" i="0" u="none" strike="noStrike" kern="1200" cap="none" spc="0" normalizeH="0" baseline="0" noProof="0" dirty="0">
              <a:ln>
                <a:noFill/>
              </a:ln>
              <a:solidFill>
                <a:prstClr val="black">
                  <a:lumMod val="75000"/>
                  <a:lumOff val="25000"/>
                </a:prstClr>
              </a:solidFill>
              <a:effectLst/>
              <a:uLnTx/>
              <a:uFillTx/>
              <a:latin typeface="Work Sans" pitchFamily="2" charset="77"/>
              <a:ea typeface="+mn-ea"/>
              <a:cs typeface="+mn-cs"/>
            </a:endParaRPr>
          </a:p>
        </p:txBody>
      </p:sp>
      <p:sp>
        <p:nvSpPr>
          <p:cNvPr id="7" name="CuadroTexto 6">
            <a:extLst>
              <a:ext uri="{FF2B5EF4-FFF2-40B4-BE49-F238E27FC236}">
                <a16:creationId xmlns:a16="http://schemas.microsoft.com/office/drawing/2014/main" id="{C22FAF39-9BD9-840B-B07B-E198FCA495BA}"/>
              </a:ext>
            </a:extLst>
          </p:cNvPr>
          <p:cNvSpPr txBox="1"/>
          <p:nvPr/>
        </p:nvSpPr>
        <p:spPr>
          <a:xfrm>
            <a:off x="2178" y="852938"/>
            <a:ext cx="6093822" cy="338554"/>
          </a:xfrm>
          <a:prstGeom prst="rect">
            <a:avLst/>
          </a:prstGeom>
          <a:noFill/>
        </p:spPr>
        <p:txBody>
          <a:bodyPr wrap="square">
            <a:spAutoFit/>
          </a:bodyPr>
          <a:lstStyle/>
          <a:p>
            <a:pPr algn="ctr"/>
            <a:r>
              <a:rPr lang="es-CO" sz="1600" dirty="0">
                <a:solidFill>
                  <a:prstClr val="black"/>
                </a:solidFill>
                <a:latin typeface="Work Sans Light" pitchFamily="2" charset="77"/>
              </a:rPr>
              <a:t>Dinámica</a:t>
            </a:r>
          </a:p>
        </p:txBody>
      </p:sp>
    </p:spTree>
    <p:extLst>
      <p:ext uri="{BB962C8B-B14F-4D97-AF65-F5344CB8AC3E}">
        <p14:creationId xmlns:p14="http://schemas.microsoft.com/office/powerpoint/2010/main" val="413712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400" b="0" i="0" u="none" strike="noStrike" kern="1200" cap="none" spc="0" normalizeH="0" baseline="0" noProof="0" dirty="0">
                <a:ln>
                  <a:noFill/>
                </a:ln>
                <a:solidFill>
                  <a:prstClr val="white"/>
                </a:solidFill>
                <a:effectLst/>
                <a:uLnTx/>
                <a:uFillTx/>
                <a:latin typeface="Work Sans Medium" pitchFamily="2" charset="77"/>
                <a:ea typeface="+mj-ea"/>
                <a:cs typeface="+mj-cs"/>
              </a:rPr>
              <a:t>Título</a:t>
            </a:r>
          </a:p>
        </p:txBody>
      </p:sp>
      <p:sp>
        <p:nvSpPr>
          <p:cNvPr id="2" name="Rectángulo 1">
            <a:extLst>
              <a:ext uri="{FF2B5EF4-FFF2-40B4-BE49-F238E27FC236}">
                <a16:creationId xmlns:a16="http://schemas.microsoft.com/office/drawing/2014/main" id="{06C3FDED-7FFD-F745-901B-16F990734661}"/>
              </a:ext>
            </a:extLst>
          </p:cNvPr>
          <p:cNvSpPr/>
          <p:nvPr/>
        </p:nvSpPr>
        <p:spPr>
          <a:xfrm>
            <a:off x="8241174" y="5000263"/>
            <a:ext cx="3368233" cy="13195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9A41BEF3-32A7-6680-1D30-DE1A2D8173F1}"/>
              </a:ext>
            </a:extLst>
          </p:cNvPr>
          <p:cNvSpPr txBox="1"/>
          <p:nvPr/>
        </p:nvSpPr>
        <p:spPr>
          <a:xfrm>
            <a:off x="8996615" y="5475354"/>
            <a:ext cx="1810111" cy="36933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Work Sans Medium" pitchFamily="2" charset="77"/>
                <a:ea typeface="+mn-ea"/>
                <a:cs typeface="+mn-cs"/>
              </a:rPr>
              <a:t>Marca externa</a:t>
            </a:r>
          </a:p>
        </p:txBody>
      </p:sp>
      <p:sp>
        <p:nvSpPr>
          <p:cNvPr id="5" name="Rectángulo 4">
            <a:extLst>
              <a:ext uri="{FF2B5EF4-FFF2-40B4-BE49-F238E27FC236}">
                <a16:creationId xmlns:a16="http://schemas.microsoft.com/office/drawing/2014/main" id="{7634D7D7-B1D3-BCF3-444A-EA64C9D24860}"/>
              </a:ext>
            </a:extLst>
          </p:cNvPr>
          <p:cNvSpPr/>
          <p:nvPr/>
        </p:nvSpPr>
        <p:spPr>
          <a:xfrm>
            <a:off x="965281" y="2338896"/>
            <a:ext cx="3405241" cy="1477328"/>
          </a:xfrm>
          <a:prstGeom prst="rect">
            <a:avLst/>
          </a:prstGeom>
        </p:spPr>
        <p:txBody>
          <a:bodyPr wrap="square">
            <a:spAutoFit/>
          </a:bodyPr>
          <a:lstStyle/>
          <a:p>
            <a:pPr algn="just">
              <a:lnSpc>
                <a:spcPct val="90000"/>
              </a:lnSpc>
              <a:spcBef>
                <a:spcPct val="0"/>
              </a:spcBef>
              <a:defRPr sz="4000"/>
            </a:pPr>
            <a:r>
              <a:rPr lang="es-ES_tradnl" sz="2000" dirty="0">
                <a:solidFill>
                  <a:schemeClr val="bg1"/>
                </a:solidFill>
                <a:latin typeface="Work Sans Medium" pitchFamily="2" charset="77"/>
                <a:ea typeface="+mj-ea"/>
                <a:cs typeface="+mj-cs"/>
                <a:sym typeface="Calibri"/>
              </a:rPr>
              <a:t>Para las diapositivas con fondo de color verde, es recomendable colocar la versión blanca del logo de la marca externa.</a:t>
            </a:r>
          </a:p>
        </p:txBody>
      </p:sp>
    </p:spTree>
    <p:extLst>
      <p:ext uri="{BB962C8B-B14F-4D97-AF65-F5344CB8AC3E}">
        <p14:creationId xmlns:p14="http://schemas.microsoft.com/office/powerpoint/2010/main" val="4014905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3667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7A3CD-1BAC-6175-4755-9AC66A46B6FF}"/>
              </a:ext>
            </a:extLst>
          </p:cNvPr>
          <p:cNvSpPr txBox="1">
            <a:spLocks/>
          </p:cNvSpPr>
          <p:nvPr/>
        </p:nvSpPr>
        <p:spPr>
          <a:xfrm>
            <a:off x="1031257" y="690801"/>
            <a:ext cx="3054609"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Definición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24515" y="1532601"/>
            <a:ext cx="3854368" cy="4524315"/>
          </a:xfrm>
          <a:prstGeom prst="rect">
            <a:avLst/>
          </a:prstGeom>
          <a:noFill/>
        </p:spPr>
        <p:txBody>
          <a:bodyPr wrap="square" rtlCol="0">
            <a:spAutoFit/>
          </a:bodyPr>
          <a:lstStyle/>
          <a:p>
            <a:pPr algn="just"/>
            <a:r>
              <a:rPr lang="es-MX" sz="1600" dirty="0">
                <a:latin typeface="Work Sans Light" pitchFamily="2" charset="77"/>
              </a:rPr>
              <a:t>Un automóvil parte del reposo y se mueve con aceleración constante de 4 m/s2, y viaja durante 4 s. Durante los próximos 10 s se mueve con movimiento uniforme. Se aplican los frenos y el automóvil decelera </a:t>
            </a:r>
            <a:r>
              <a:rPr lang="es-MX" sz="1600" dirty="0" err="1">
                <a:latin typeface="Work Sans Light" pitchFamily="2" charset="77"/>
              </a:rPr>
              <a:t>arazón</a:t>
            </a:r>
            <a:r>
              <a:rPr lang="es-MX" sz="1600" dirty="0">
                <a:latin typeface="Work Sans Light" pitchFamily="2" charset="77"/>
              </a:rPr>
              <a:t> de 8 m/s2 hasta que se detiene.</a:t>
            </a:r>
          </a:p>
          <a:p>
            <a:pPr algn="just"/>
            <a:endParaRPr lang="es-MX" sz="1600" dirty="0">
              <a:latin typeface="Work Sans Light" pitchFamily="2" charset="77"/>
            </a:endParaRPr>
          </a:p>
          <a:p>
            <a:pPr algn="just"/>
            <a:r>
              <a:rPr lang="es-MX" sz="1600" dirty="0">
                <a:latin typeface="Work Sans Light" pitchFamily="2" charset="77"/>
              </a:rPr>
              <a:t>Calcular el desplazamiento del móvil en cada intervalo y el desplazamiento total.</a:t>
            </a:r>
          </a:p>
          <a:p>
            <a:pPr algn="just"/>
            <a:r>
              <a:rPr lang="es-MX" sz="1600" dirty="0">
                <a:latin typeface="Work Sans Light" pitchFamily="2" charset="77"/>
              </a:rPr>
              <a:t>Hacer un gráfico de la velocidad en función del tiempo.</a:t>
            </a:r>
          </a:p>
          <a:p>
            <a:pPr algn="just"/>
            <a:r>
              <a:rPr lang="es-MX" sz="1600" dirty="0">
                <a:latin typeface="Work Sans Light" pitchFamily="2" charset="77"/>
              </a:rPr>
              <a:t>Mostrar que el área comprendida entre la curva y el eje del tiempo mide el desplazamiento total del automóvil</a:t>
            </a:r>
          </a:p>
          <a:p>
            <a:pPr algn="just"/>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729082" y="630145"/>
            <a:ext cx="4357807" cy="401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42456" y="492598"/>
            <a:ext cx="435780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Ejemplo 1</a:t>
            </a:r>
          </a:p>
        </p:txBody>
      </p:sp>
    </p:spTree>
    <p:extLst>
      <p:ext uri="{BB962C8B-B14F-4D97-AF65-F5344CB8AC3E}">
        <p14:creationId xmlns:p14="http://schemas.microsoft.com/office/powerpoint/2010/main" val="19254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65964" y="156166"/>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P.O.O</a:t>
            </a:r>
          </a:p>
        </p:txBody>
      </p:sp>
      <p:sp>
        <p:nvSpPr>
          <p:cNvPr id="4" name="TextBox 3">
            <a:extLst>
              <a:ext uri="{FF2B5EF4-FFF2-40B4-BE49-F238E27FC236}">
                <a16:creationId xmlns:a16="http://schemas.microsoft.com/office/drawing/2014/main" id="{6DFC58B3-58D2-42C0-8C63-DBF5955112AE}"/>
              </a:ext>
            </a:extLst>
          </p:cNvPr>
          <p:cNvSpPr txBox="1"/>
          <p:nvPr/>
        </p:nvSpPr>
        <p:spPr>
          <a:xfrm>
            <a:off x="1140567" y="1166842"/>
            <a:ext cx="8888650" cy="4524315"/>
          </a:xfrm>
          <a:prstGeom prst="rect">
            <a:avLst/>
          </a:prstGeom>
          <a:noFill/>
        </p:spPr>
        <p:txBody>
          <a:bodyPr wrap="square">
            <a:spAutoFit/>
          </a:bodyPr>
          <a:lstStyle/>
          <a:p>
            <a:pPr algn="just"/>
            <a:r>
              <a:rPr lang="es-MX" b="0" i="0" dirty="0">
                <a:solidFill>
                  <a:srgbClr val="374151"/>
                </a:solidFill>
                <a:effectLst/>
                <a:latin typeface="Söhne"/>
              </a:rPr>
              <a:t>El paradigma de POO se basa en cuatro conceptos principales:</a:t>
            </a:r>
          </a:p>
          <a:p>
            <a:pPr algn="just"/>
            <a:endParaRPr lang="es-MX" b="0" i="0" dirty="0">
              <a:solidFill>
                <a:srgbClr val="374151"/>
              </a:solidFill>
              <a:effectLst/>
              <a:latin typeface="Söhne"/>
            </a:endParaRPr>
          </a:p>
          <a:p>
            <a:pPr algn="just">
              <a:buFont typeface="+mj-lt"/>
              <a:buAutoNum type="arabicPeriod"/>
            </a:pPr>
            <a:r>
              <a:rPr lang="es-MX" b="0" i="0" dirty="0">
                <a:solidFill>
                  <a:srgbClr val="374151"/>
                </a:solidFill>
                <a:effectLst/>
                <a:latin typeface="Söhne"/>
              </a:rPr>
              <a:t>Abstracción: Es la capacidad de identificar y separar las características esenciales de un objeto de las que no son relevantes para su uso en el programa. Se trata de definir las propiedades y comportamientos importantes de un objeto y ocultar los detalles de su implementación.</a:t>
            </a:r>
          </a:p>
          <a:p>
            <a:pPr algn="just">
              <a:buFont typeface="+mj-lt"/>
              <a:buAutoNum type="arabicPeriod"/>
            </a:pPr>
            <a:r>
              <a:rPr lang="es-MX" b="0" i="0" dirty="0">
                <a:solidFill>
                  <a:srgbClr val="374151"/>
                </a:solidFill>
                <a:effectLst/>
                <a:latin typeface="Söhne"/>
              </a:rPr>
              <a:t>Encapsulamiento: Es el proceso de ocultar la complejidad interna de un objeto y limitar el acceso a sus componentes internos desde el exterior. Se utiliza para proteger los datos y asegurar que sólo se modifiquen de manera controlada y segura.</a:t>
            </a:r>
          </a:p>
          <a:p>
            <a:pPr algn="just">
              <a:buFont typeface="+mj-lt"/>
              <a:buAutoNum type="arabicPeriod"/>
            </a:pPr>
            <a:r>
              <a:rPr lang="es-MX" b="0" i="0" dirty="0">
                <a:solidFill>
                  <a:srgbClr val="374151"/>
                </a:solidFill>
                <a:effectLst/>
                <a:latin typeface="Söhne"/>
              </a:rPr>
              <a:t>Herencia: Es la capacidad de crear nuevas clases a partir de clases existentes, lo que permite reutilizar código y simplificar el diseño de programas. La herencia permite que una clase adquiera las propiedades y métodos de otra clase existente.</a:t>
            </a:r>
          </a:p>
          <a:p>
            <a:pPr algn="just">
              <a:buFont typeface="+mj-lt"/>
              <a:buAutoNum type="arabicPeriod"/>
            </a:pPr>
            <a:r>
              <a:rPr lang="es-MX" b="0" i="0" dirty="0">
                <a:solidFill>
                  <a:srgbClr val="374151"/>
                </a:solidFill>
                <a:effectLst/>
                <a:latin typeface="Söhne"/>
              </a:rPr>
              <a:t>Polimorfismo: Es la capacidad de los objetos de una misma clase o de clases relacionadas por herencia a responder a un mismo mensaje o método de manera diferente. Esto permite que se pueda diseñar el programa de manera más flexible y general, permitiendo la creación de código más reutilizable.</a:t>
            </a:r>
          </a:p>
        </p:txBody>
      </p:sp>
    </p:spTree>
    <p:extLst>
      <p:ext uri="{BB962C8B-B14F-4D97-AF65-F5344CB8AC3E}">
        <p14:creationId xmlns:p14="http://schemas.microsoft.com/office/powerpoint/2010/main" val="49499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ECC8020-72A7-9B3D-8425-1867F0623441}"/>
              </a:ext>
            </a:extLst>
          </p:cNvPr>
          <p:cNvSpPr/>
          <p:nvPr/>
        </p:nvSpPr>
        <p:spPr>
          <a:xfrm>
            <a:off x="2676041" y="2513589"/>
            <a:ext cx="6839918" cy="2308324"/>
          </a:xfrm>
          <a:prstGeom prst="rect">
            <a:avLst/>
          </a:prstGeom>
        </p:spPr>
        <p:txBody>
          <a:bodyPr wrap="square">
            <a:spAutoFit/>
          </a:bodyPr>
          <a:lstStyle/>
          <a:p>
            <a:pPr algn="just"/>
            <a:r>
              <a:rPr lang="es-MX" sz="2400" b="0" i="0" dirty="0">
                <a:solidFill>
                  <a:srgbClr val="374151"/>
                </a:solidFill>
                <a:effectLst/>
                <a:latin typeface="Söhne"/>
              </a:rPr>
              <a:t>El paradigma de POO es utilizado en muchos lenguajes de programación, incluyendo Java, C++, Python y PHP, entre otros. La POO se considera una forma efectiva de estructurar y modularizar el código, y es particularmente útil para proyectos grandes y complejos.</a:t>
            </a:r>
          </a:p>
        </p:txBody>
      </p:sp>
    </p:spTree>
    <p:extLst>
      <p:ext uri="{BB962C8B-B14F-4D97-AF65-F5344CB8AC3E}">
        <p14:creationId xmlns:p14="http://schemas.microsoft.com/office/powerpoint/2010/main" val="420849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rcRect/>
          <a:stretch/>
        </p:blipFill>
        <p:spPr>
          <a:xfrm>
            <a:off x="6634264" y="2344527"/>
            <a:ext cx="5077838" cy="2900463"/>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65369" y="787582"/>
            <a:ext cx="6459167" cy="511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243191" y="705243"/>
            <a:ext cx="791507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pitchFamily="2" charset="77"/>
              </a:rPr>
              <a:t>Definición de términos</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640058" y="1882862"/>
            <a:ext cx="3854368" cy="923330"/>
          </a:xfrm>
          <a:prstGeom prst="rect">
            <a:avLst/>
          </a:prstGeom>
          <a:noFill/>
        </p:spPr>
        <p:txBody>
          <a:bodyPr wrap="square" rtlCol="0">
            <a:spAutoFit/>
          </a:bodyPr>
          <a:lstStyle/>
          <a:p>
            <a:pPr algn="just"/>
            <a:r>
              <a:rPr lang="es-MX" sz="1800" b="1" i="0" u="none" strike="noStrike" baseline="0" dirty="0">
                <a:latin typeface="LinLibertine"/>
              </a:rPr>
              <a:t>Clase</a:t>
            </a:r>
            <a:r>
              <a:rPr lang="es-MX" sz="1800" b="0" i="0" u="none" strike="noStrike" baseline="0" dirty="0">
                <a:latin typeface="LinLibertine"/>
              </a:rPr>
              <a:t>: Concepto abstracto que denota una serie de cualidades, por ejemplo </a:t>
            </a:r>
            <a:r>
              <a:rPr lang="es-MX" sz="1800" b="1" i="0" u="none" strike="noStrike" baseline="0" dirty="0">
                <a:latin typeface="LinLibertineB"/>
              </a:rPr>
              <a:t>coche</a:t>
            </a:r>
            <a:r>
              <a:rPr lang="es-MX" sz="1800" b="0" i="0" u="none" strike="noStrike" baseline="0" dirty="0">
                <a:latin typeface="LinLibertine"/>
              </a:rPr>
              <a:t>.</a:t>
            </a:r>
            <a:endParaRPr lang="es-CO" sz="1600" dirty="0">
              <a:latin typeface="Work Sans Light" pitchFamily="2" charset="77"/>
            </a:endParaRPr>
          </a:p>
        </p:txBody>
      </p:sp>
      <p:sp>
        <p:nvSpPr>
          <p:cNvPr id="8" name="CuadroTexto 6">
            <a:extLst>
              <a:ext uri="{FF2B5EF4-FFF2-40B4-BE49-F238E27FC236}">
                <a16:creationId xmlns:a16="http://schemas.microsoft.com/office/drawing/2014/main" id="{7F478970-71C2-44E1-805B-68C2993C21EA}"/>
              </a:ext>
            </a:extLst>
          </p:cNvPr>
          <p:cNvSpPr txBox="1"/>
          <p:nvPr/>
        </p:nvSpPr>
        <p:spPr>
          <a:xfrm>
            <a:off x="640058" y="2967335"/>
            <a:ext cx="3854368" cy="923330"/>
          </a:xfrm>
          <a:prstGeom prst="rect">
            <a:avLst/>
          </a:prstGeom>
          <a:noFill/>
        </p:spPr>
        <p:txBody>
          <a:bodyPr wrap="square" rtlCol="0">
            <a:spAutoFit/>
          </a:bodyPr>
          <a:lstStyle/>
          <a:p>
            <a:pPr algn="just"/>
            <a:r>
              <a:rPr lang="es-MX" b="1" dirty="0">
                <a:latin typeface="LinLibertine"/>
              </a:rPr>
              <a:t>Objeto</a:t>
            </a:r>
            <a:r>
              <a:rPr lang="es-MX" sz="1800" b="0" i="0" u="none" strike="noStrike" baseline="0" dirty="0">
                <a:latin typeface="LinLibertine"/>
              </a:rPr>
              <a:t>: Objeto palpable, que se deriva de la concreción de una clase, por ejemplo </a:t>
            </a:r>
            <a:r>
              <a:rPr lang="es-MX" sz="1800" b="1" i="0" u="none" strike="noStrike" baseline="0" dirty="0">
                <a:latin typeface="LinLibertineB"/>
              </a:rPr>
              <a:t>mi coche</a:t>
            </a:r>
            <a:r>
              <a:rPr lang="es-MX" sz="1800" b="0" i="0" u="none" strike="noStrike" baseline="0" dirty="0">
                <a:latin typeface="LinLibertine"/>
              </a:rPr>
              <a:t>.</a:t>
            </a:r>
            <a:endParaRPr lang="es-CO" sz="1600" dirty="0">
              <a:latin typeface="Work Sans Light" pitchFamily="2" charset="77"/>
            </a:endParaRPr>
          </a:p>
        </p:txBody>
      </p:sp>
      <p:sp>
        <p:nvSpPr>
          <p:cNvPr id="9" name="CuadroTexto 6">
            <a:extLst>
              <a:ext uri="{FF2B5EF4-FFF2-40B4-BE49-F238E27FC236}">
                <a16:creationId xmlns:a16="http://schemas.microsoft.com/office/drawing/2014/main" id="{47819C83-CFDD-458C-BB50-FE7B1AAB4EB0}"/>
              </a:ext>
            </a:extLst>
          </p:cNvPr>
          <p:cNvSpPr txBox="1"/>
          <p:nvPr/>
        </p:nvSpPr>
        <p:spPr>
          <a:xfrm>
            <a:off x="640058" y="4051808"/>
            <a:ext cx="3854368" cy="1477328"/>
          </a:xfrm>
          <a:prstGeom prst="rect">
            <a:avLst/>
          </a:prstGeom>
          <a:noFill/>
        </p:spPr>
        <p:txBody>
          <a:bodyPr wrap="square" rtlCol="0">
            <a:spAutoFit/>
          </a:bodyPr>
          <a:lstStyle/>
          <a:p>
            <a:pPr algn="l"/>
            <a:r>
              <a:rPr lang="es-MX" b="1" dirty="0">
                <a:latin typeface="LinLibertine"/>
              </a:rPr>
              <a:t>Atributos</a:t>
            </a:r>
            <a:r>
              <a:rPr lang="es-MX" sz="1800" b="0" i="0" u="none" strike="noStrike" baseline="0" dirty="0">
                <a:latin typeface="LinLibertine"/>
              </a:rPr>
              <a:t>: Conjunto de características que comparten los objetos de una clase, por ejemplo para la clase </a:t>
            </a:r>
            <a:r>
              <a:rPr lang="es-MX" sz="1800" b="1" i="0" u="none" strike="noStrike" baseline="0" dirty="0">
                <a:latin typeface="LinLibertineB"/>
              </a:rPr>
              <a:t>coche</a:t>
            </a:r>
          </a:p>
          <a:p>
            <a:pPr algn="l"/>
            <a:r>
              <a:rPr lang="es-MX" sz="1800" b="0" i="0" u="none" strike="noStrike" baseline="0" dirty="0">
                <a:latin typeface="LinLibertine"/>
              </a:rPr>
              <a:t>tendríamos </a:t>
            </a:r>
            <a:r>
              <a:rPr lang="es-MX" sz="1800" b="1" i="0" u="none" strike="noStrike" baseline="0" dirty="0">
                <a:latin typeface="LinLibertineB"/>
              </a:rPr>
              <a:t>matrícula</a:t>
            </a:r>
            <a:r>
              <a:rPr lang="es-MX" sz="1800" b="0" i="0" u="none" strike="noStrike" baseline="0" dirty="0">
                <a:latin typeface="LinLibertine"/>
              </a:rPr>
              <a:t>, </a:t>
            </a:r>
            <a:r>
              <a:rPr lang="es-MX" sz="1800" b="1" i="0" u="none" strike="noStrike" baseline="0" dirty="0">
                <a:latin typeface="LinLibertineB"/>
              </a:rPr>
              <a:t>marca</a:t>
            </a:r>
            <a:r>
              <a:rPr lang="es-MX" sz="1800" b="0" i="0" u="none" strike="noStrike" baseline="0" dirty="0">
                <a:latin typeface="LinLibertine"/>
              </a:rPr>
              <a:t>, </a:t>
            </a:r>
            <a:r>
              <a:rPr lang="es-MX" sz="1800" b="1" i="0" u="none" strike="noStrike" baseline="0" dirty="0">
                <a:latin typeface="LinLibertineB"/>
              </a:rPr>
              <a:t>modelo</a:t>
            </a:r>
            <a:r>
              <a:rPr lang="es-MX" sz="1800" b="0" i="0" u="none" strike="noStrike" baseline="0" dirty="0">
                <a:latin typeface="LinLibertine"/>
              </a:rPr>
              <a:t>, </a:t>
            </a:r>
            <a:r>
              <a:rPr lang="es-MX" sz="1800" b="1" i="0" u="none" strike="noStrike" baseline="0" dirty="0">
                <a:latin typeface="LinLibertineB"/>
              </a:rPr>
              <a:t>color </a:t>
            </a:r>
            <a:r>
              <a:rPr lang="es-MX" sz="1800" b="0" i="0" u="none" strike="noStrike" baseline="0" dirty="0">
                <a:latin typeface="LinLibertine"/>
              </a:rPr>
              <a:t>y </a:t>
            </a:r>
            <a:r>
              <a:rPr lang="es-MX" sz="1800" b="1" i="0" u="none" strike="noStrike" baseline="0" dirty="0">
                <a:latin typeface="LinLibertineB"/>
              </a:rPr>
              <a:t>número de plazas</a:t>
            </a:r>
            <a:endParaRPr lang="es-CO" sz="1600" dirty="0">
              <a:latin typeface="Work Sans Light" pitchFamily="2" charset="77"/>
            </a:endParaRPr>
          </a:p>
        </p:txBody>
      </p:sp>
    </p:spTree>
    <p:extLst>
      <p:ext uri="{BB962C8B-B14F-4D97-AF65-F5344CB8AC3E}">
        <p14:creationId xmlns:p14="http://schemas.microsoft.com/office/powerpoint/2010/main" val="38258711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4017</TotalTime>
  <Words>2212</Words>
  <Application>Microsoft Office PowerPoint</Application>
  <PresentationFormat>Widescreen</PresentationFormat>
  <Paragraphs>189</Paragraphs>
  <Slides>41</Slides>
  <Notes>16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41</vt:i4>
      </vt:variant>
    </vt:vector>
  </HeadingPairs>
  <TitlesOfParts>
    <vt:vector size="58" baseType="lpstr">
      <vt:lpstr>AnonymousPro</vt:lpstr>
      <vt:lpstr>Architects Daughter</vt:lpstr>
      <vt:lpstr>Arial</vt:lpstr>
      <vt:lpstr>Calibri</vt:lpstr>
      <vt:lpstr>Calibri Light</vt:lpstr>
      <vt:lpstr>Catamaran</vt:lpstr>
      <vt:lpstr>Consolas</vt:lpstr>
      <vt:lpstr>LinLibertine</vt:lpstr>
      <vt:lpstr>LinLibertineB</vt:lpstr>
      <vt:lpstr>Söhne</vt:lpstr>
      <vt:lpstr>Work Sans</vt:lpstr>
      <vt:lpstr>Work Sans Light</vt:lpstr>
      <vt:lpstr>Work Sans Medium</vt:lpstr>
      <vt:lpstr>WorkSans-SemiBold</vt:lpstr>
      <vt:lpstr>Tema de Office</vt:lpstr>
      <vt:lpstr>1_Tema de Office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P.O.O</vt:lpstr>
      <vt:lpstr>PowerPoint Presentation</vt:lpstr>
      <vt:lpstr>Tu portal soluciona tu reto</vt:lpstr>
      <vt:lpstr>Ejercicios P.O.O PHP</vt:lpstr>
      <vt:lpstr>PowerPoint Presentation</vt:lpstr>
      <vt:lpstr>Creación de clase: Vehículo, atributos, __construct. objetos</vt:lpstr>
      <vt:lpstr>Instanciar Objetos</vt:lpstr>
      <vt:lpstr>Ejercicios P.O.O PHP</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lpstr>PowerPoint Presentation</vt:lpstr>
      <vt:lpstr>PowerPoint Presentation</vt:lpstr>
      <vt:lpstr>PowerPoint Presentation</vt:lpstr>
      <vt:lpstr>PowerPoint Presentation</vt:lpstr>
      <vt:lpstr>Título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Sonia Yamile Ortega Carrillo</cp:lastModifiedBy>
  <cp:revision>63</cp:revision>
  <dcterms:created xsi:type="dcterms:W3CDTF">2020-10-01T23:51:28Z</dcterms:created>
  <dcterms:modified xsi:type="dcterms:W3CDTF">2023-06-01T19:52:16Z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